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2" r:id="rId1"/>
  </p:sldMasterIdLst>
  <p:notesMasterIdLst>
    <p:notesMasterId r:id="rId60"/>
  </p:notesMasterIdLst>
  <p:handoutMasterIdLst>
    <p:handoutMasterId r:id="rId61"/>
  </p:handoutMasterIdLst>
  <p:sldIdLst>
    <p:sldId id="404" r:id="rId2"/>
    <p:sldId id="400" r:id="rId3"/>
    <p:sldId id="261" r:id="rId4"/>
    <p:sldId id="263" r:id="rId5"/>
    <p:sldId id="270" r:id="rId6"/>
    <p:sldId id="274" r:id="rId7"/>
    <p:sldId id="277" r:id="rId8"/>
    <p:sldId id="276" r:id="rId9"/>
    <p:sldId id="405" r:id="rId10"/>
    <p:sldId id="427" r:id="rId11"/>
    <p:sldId id="410" r:id="rId12"/>
    <p:sldId id="411" r:id="rId13"/>
    <p:sldId id="424" r:id="rId14"/>
    <p:sldId id="412" r:id="rId15"/>
    <p:sldId id="413" r:id="rId16"/>
    <p:sldId id="414" r:id="rId17"/>
    <p:sldId id="415" r:id="rId18"/>
    <p:sldId id="280" r:id="rId19"/>
    <p:sldId id="416" r:id="rId20"/>
    <p:sldId id="417" r:id="rId21"/>
    <p:sldId id="436" r:id="rId22"/>
    <p:sldId id="269" r:id="rId23"/>
    <p:sldId id="418" r:id="rId24"/>
    <p:sldId id="419" r:id="rId25"/>
    <p:sldId id="304" r:id="rId26"/>
    <p:sldId id="287" r:id="rId27"/>
    <p:sldId id="289" r:id="rId28"/>
    <p:sldId id="288" r:id="rId29"/>
    <p:sldId id="306" r:id="rId30"/>
    <p:sldId id="393" r:id="rId31"/>
    <p:sldId id="293" r:id="rId32"/>
    <p:sldId id="428" r:id="rId33"/>
    <p:sldId id="420" r:id="rId34"/>
    <p:sldId id="382" r:id="rId35"/>
    <p:sldId id="384" r:id="rId36"/>
    <p:sldId id="383" r:id="rId37"/>
    <p:sldId id="385" r:id="rId38"/>
    <p:sldId id="421" r:id="rId39"/>
    <p:sldId id="422" r:id="rId40"/>
    <p:sldId id="423" r:id="rId41"/>
    <p:sldId id="387" r:id="rId42"/>
    <p:sldId id="294" r:id="rId43"/>
    <p:sldId id="318" r:id="rId44"/>
    <p:sldId id="296" r:id="rId45"/>
    <p:sldId id="388" r:id="rId46"/>
    <p:sldId id="438" r:id="rId47"/>
    <p:sldId id="437" r:id="rId48"/>
    <p:sldId id="389" r:id="rId49"/>
    <p:sldId id="394" r:id="rId50"/>
    <p:sldId id="407" r:id="rId51"/>
    <p:sldId id="441" r:id="rId52"/>
    <p:sldId id="435" r:id="rId53"/>
    <p:sldId id="442" r:id="rId54"/>
    <p:sldId id="399" r:id="rId55"/>
    <p:sldId id="431" r:id="rId56"/>
    <p:sldId id="434" r:id="rId57"/>
    <p:sldId id="439" r:id="rId58"/>
    <p:sldId id="440" r:id="rId59"/>
  </p:sldIdLst>
  <p:sldSz cx="9144000" cy="6858000" type="screen4x3"/>
  <p:notesSz cx="6858000" cy="9144000"/>
  <p:embeddedFontLst>
    <p:embeddedFont>
      <p:font typeface="Shruti" pitchFamily="34" charset="0"/>
      <p:regular r:id="rId62"/>
      <p:bold r:id="rId63"/>
    </p:embeddedFont>
    <p:embeddedFont>
      <p:font typeface="CommonBullets" pitchFamily="34" charset="2"/>
      <p:regular r:id="rId64"/>
    </p:embeddedFont>
    <p:embeddedFont>
      <p:font typeface="Microsoft Sans Serif" pitchFamily="34" charset="0"/>
      <p:regular r:id="rId65"/>
    </p:embeddedFont>
  </p:embeddedFontLst>
  <p:defaultTextStyle>
    <a:defPPr>
      <a:defRPr lang="en-US"/>
    </a:defPPr>
    <a:lvl1pPr algn="l" rtl="0" fontAlgn="base">
      <a:spcBef>
        <a:spcPct val="0"/>
      </a:spcBef>
      <a:spcAft>
        <a:spcPct val="0"/>
      </a:spcAft>
      <a:defRPr sz="2400" kern="1200">
        <a:solidFill>
          <a:srgbClr val="CC0000"/>
        </a:solidFill>
        <a:latin typeface="Arial" charset="0"/>
        <a:ea typeface="+mn-ea"/>
        <a:cs typeface="Times New Roman" pitchFamily="18" charset="0"/>
      </a:defRPr>
    </a:lvl1pPr>
    <a:lvl2pPr marL="457200" algn="l" rtl="0" fontAlgn="base">
      <a:spcBef>
        <a:spcPct val="0"/>
      </a:spcBef>
      <a:spcAft>
        <a:spcPct val="0"/>
      </a:spcAft>
      <a:defRPr sz="2400" kern="1200">
        <a:solidFill>
          <a:srgbClr val="CC0000"/>
        </a:solidFill>
        <a:latin typeface="Arial" charset="0"/>
        <a:ea typeface="+mn-ea"/>
        <a:cs typeface="Times New Roman" pitchFamily="18" charset="0"/>
      </a:defRPr>
    </a:lvl2pPr>
    <a:lvl3pPr marL="914400" algn="l" rtl="0" fontAlgn="base">
      <a:spcBef>
        <a:spcPct val="0"/>
      </a:spcBef>
      <a:spcAft>
        <a:spcPct val="0"/>
      </a:spcAft>
      <a:defRPr sz="2400" kern="1200">
        <a:solidFill>
          <a:srgbClr val="CC0000"/>
        </a:solidFill>
        <a:latin typeface="Arial" charset="0"/>
        <a:ea typeface="+mn-ea"/>
        <a:cs typeface="Times New Roman" pitchFamily="18" charset="0"/>
      </a:defRPr>
    </a:lvl3pPr>
    <a:lvl4pPr marL="1371600" algn="l" rtl="0" fontAlgn="base">
      <a:spcBef>
        <a:spcPct val="0"/>
      </a:spcBef>
      <a:spcAft>
        <a:spcPct val="0"/>
      </a:spcAft>
      <a:defRPr sz="2400" kern="1200">
        <a:solidFill>
          <a:srgbClr val="CC0000"/>
        </a:solidFill>
        <a:latin typeface="Arial" charset="0"/>
        <a:ea typeface="+mn-ea"/>
        <a:cs typeface="Times New Roman" pitchFamily="18" charset="0"/>
      </a:defRPr>
    </a:lvl4pPr>
    <a:lvl5pPr marL="1828800" algn="l" rtl="0" fontAlgn="base">
      <a:spcBef>
        <a:spcPct val="0"/>
      </a:spcBef>
      <a:spcAft>
        <a:spcPct val="0"/>
      </a:spcAft>
      <a:defRPr sz="2400" kern="1200">
        <a:solidFill>
          <a:srgbClr val="CC0000"/>
        </a:solidFill>
        <a:latin typeface="Arial" charset="0"/>
        <a:ea typeface="+mn-ea"/>
        <a:cs typeface="Times New Roman" pitchFamily="18" charset="0"/>
      </a:defRPr>
    </a:lvl5pPr>
    <a:lvl6pPr marL="2286000" algn="l" defTabSz="914400" rtl="0" eaLnBrk="1" latinLnBrk="0" hangingPunct="1">
      <a:defRPr sz="2400" kern="1200">
        <a:solidFill>
          <a:srgbClr val="CC0000"/>
        </a:solidFill>
        <a:latin typeface="Arial" charset="0"/>
        <a:ea typeface="+mn-ea"/>
        <a:cs typeface="Times New Roman" pitchFamily="18" charset="0"/>
      </a:defRPr>
    </a:lvl6pPr>
    <a:lvl7pPr marL="2743200" algn="l" defTabSz="914400" rtl="0" eaLnBrk="1" latinLnBrk="0" hangingPunct="1">
      <a:defRPr sz="2400" kern="1200">
        <a:solidFill>
          <a:srgbClr val="CC0000"/>
        </a:solidFill>
        <a:latin typeface="Arial" charset="0"/>
        <a:ea typeface="+mn-ea"/>
        <a:cs typeface="Times New Roman" pitchFamily="18" charset="0"/>
      </a:defRPr>
    </a:lvl7pPr>
    <a:lvl8pPr marL="3200400" algn="l" defTabSz="914400" rtl="0" eaLnBrk="1" latinLnBrk="0" hangingPunct="1">
      <a:defRPr sz="2400" kern="1200">
        <a:solidFill>
          <a:srgbClr val="CC0000"/>
        </a:solidFill>
        <a:latin typeface="Arial" charset="0"/>
        <a:ea typeface="+mn-ea"/>
        <a:cs typeface="Times New Roman" pitchFamily="18" charset="0"/>
      </a:defRPr>
    </a:lvl8pPr>
    <a:lvl9pPr marL="3657600" algn="l" defTabSz="914400" rtl="0" eaLnBrk="1" latinLnBrk="0" hangingPunct="1">
      <a:defRPr sz="2400" kern="1200">
        <a:solidFill>
          <a:srgbClr val="CC0000"/>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EEF4FC"/>
    <a:srgbClr val="009900"/>
    <a:srgbClr val="CC00CC"/>
    <a:srgbClr val="3333CC"/>
    <a:srgbClr val="0033CC"/>
    <a:srgbClr val="0066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3" autoAdjust="0"/>
    <p:restoredTop sz="88336" autoAdjust="0"/>
  </p:normalViewPr>
  <p:slideViewPr>
    <p:cSldViewPr snapToGrid="0">
      <p:cViewPr varScale="1">
        <p:scale>
          <a:sx n="68" d="100"/>
          <a:sy n="68" d="100"/>
        </p:scale>
        <p:origin x="-1392" y="-96"/>
      </p:cViewPr>
      <p:guideLst>
        <p:guide orient="horz" pos="528"/>
        <p:guide pos="2871"/>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1716"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2.fntdata"/><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3.fntdata"/><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1.fntdata"/></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1"/>
                </a:solidFill>
              </a:defRPr>
            </a:lvl1pPr>
          </a:lstStyle>
          <a:p>
            <a:pPr>
              <a:defRPr/>
            </a:pPr>
            <a:endParaRPr lang="en-US"/>
          </a:p>
        </p:txBody>
      </p:sp>
      <p:sp>
        <p:nvSpPr>
          <p:cNvPr id="189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defRPr>
            </a:lvl1pPr>
          </a:lstStyle>
          <a:p>
            <a:pPr>
              <a:defRPr/>
            </a:pPr>
            <a:endParaRPr lang="en-US"/>
          </a:p>
        </p:txBody>
      </p:sp>
      <p:sp>
        <p:nvSpPr>
          <p:cNvPr id="189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US"/>
          </a:p>
        </p:txBody>
      </p:sp>
      <p:sp>
        <p:nvSpPr>
          <p:cNvPr id="189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BD02FF0E-630E-4BDF-8333-425362AB9DF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smtClean="0">
                <a:solidFill>
                  <a:schemeClr val="tx1"/>
                </a:solidFill>
              </a:defRPr>
            </a:lvl1pPr>
          </a:lstStyle>
          <a:p>
            <a:pPr>
              <a:defRPr/>
            </a:pPr>
            <a:endParaRPr lang="en-US"/>
          </a:p>
        </p:txBody>
      </p:sp>
      <p:sp>
        <p:nvSpPr>
          <p:cNvPr id="7782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tx1"/>
                </a:solidFill>
              </a:defRPr>
            </a:lvl1pPr>
          </a:lstStyle>
          <a:p>
            <a:pPr>
              <a:defRPr/>
            </a:pPr>
            <a:endParaRPr lang="en-US"/>
          </a:p>
        </p:txBody>
      </p:sp>
      <p:sp>
        <p:nvSpPr>
          <p:cNvPr id="61444"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smtClean="0">
                <a:solidFill>
                  <a:schemeClr val="tx1"/>
                </a:solidFill>
              </a:defRPr>
            </a:lvl1pPr>
          </a:lstStyle>
          <a:p>
            <a:pPr>
              <a:defRPr/>
            </a:pPr>
            <a:endParaRPr lang="en-US"/>
          </a:p>
        </p:txBody>
      </p:sp>
      <p:sp>
        <p:nvSpPr>
          <p:cNvPr id="7783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smtClean="0">
                <a:solidFill>
                  <a:schemeClr val="tx1"/>
                </a:solidFill>
              </a:defRPr>
            </a:lvl1pPr>
          </a:lstStyle>
          <a:p>
            <a:pPr>
              <a:defRPr/>
            </a:pPr>
            <a:fld id="{37F2C6B4-FAF0-4DA7-BAEA-883BBB39C3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p>
            <a:fld id="{ED7E1A09-67F6-483E-873D-9B6AD81AC446}" type="slidenum">
              <a:rPr lang="en-US"/>
              <a:pPr/>
              <a:t>1</a:t>
            </a:fld>
            <a:endParaRPr lang="en-US"/>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p:spPr>
        <p:txBody>
          <a:bodyPr/>
          <a:lstStyle/>
          <a:p>
            <a:fld id="{42617DF0-6E8A-40EC-AA3E-47D1590BDBBD}" type="slidenum">
              <a:rPr lang="en-US"/>
              <a:pPr/>
              <a:t>22</a:t>
            </a:fld>
            <a:endParaRPr lang="en-US"/>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marL="228600" indent="-228600" eaLnBrk="1" hangingPunct="1"/>
            <a:r>
              <a:rPr lang="en-US" smtClean="0"/>
              <a:t>COMMON ERROR: MARKING SUBJECT AND PREDICATE WITH A COMMA – PAUSING.  LIKE MARTHA WITH SENTENCE SLOTS. ALSO, IMPORTANT TO SEE SENTENCE AS A STABLE STRUCTURE FOR  ADDITIONS.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p:spPr>
        <p:txBody>
          <a:bodyPr/>
          <a:lstStyle/>
          <a:p>
            <a:fld id="{BB3852DE-1A2D-43F2-AD98-24C0FDCF2633}" type="slidenum">
              <a:rPr lang="en-US"/>
              <a:pPr/>
              <a:t>25</a:t>
            </a:fld>
            <a:endParaRPr lang="en-US"/>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a:noFill/>
        </p:spPr>
        <p:txBody>
          <a:bodyPr/>
          <a:lstStyle/>
          <a:p>
            <a:fld id="{BDE1988B-01C9-4A8D-86BB-F06038D52248}" type="slidenum">
              <a:rPr lang="en-US"/>
              <a:pPr/>
              <a:t>26</a:t>
            </a:fld>
            <a:endParaRPr lang="en-US"/>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p:cNvSpPr>
            <a:spLocks noGrp="1" noChangeArrowheads="1"/>
          </p:cNvSpPr>
          <p:nvPr>
            <p:ph type="sldNum" sz="quarter" idx="5"/>
          </p:nvPr>
        </p:nvSpPr>
        <p:spPr>
          <a:noFill/>
        </p:spPr>
        <p:txBody>
          <a:bodyPr/>
          <a:lstStyle/>
          <a:p>
            <a:fld id="{EF419F0D-21DE-41A1-A396-5085770E0E1F}" type="slidenum">
              <a:rPr lang="en-US"/>
              <a:pPr/>
              <a:t>27</a:t>
            </a:fld>
            <a:endParaRPr lang="en-US"/>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p:spPr>
        <p:txBody>
          <a:bodyPr/>
          <a:lstStyle/>
          <a:p>
            <a:fld id="{FFD31CB7-7E70-48C2-BED5-BDE2DD5E7DF4}" type="slidenum">
              <a:rPr lang="en-US"/>
              <a:pPr/>
              <a:t>28</a:t>
            </a:fld>
            <a:endParaRPr lang="en-US"/>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MOVE BASKETS FROM FRONT TO BACK.  LEARNING HOW TO MANIPULATE SENTENCES – MATURE WRITER.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D11A2E67-69DD-49FA-8677-9DB98E49DFDE}" type="slidenum">
              <a:rPr lang="en-US"/>
              <a:pPr/>
              <a:t>29</a:t>
            </a:fld>
            <a:endParaRPr lang="en-US"/>
          </a:p>
        </p:txBody>
      </p:sp>
      <p:sp>
        <p:nvSpPr>
          <p:cNvPr id="76803" name="Rectangle 1026"/>
          <p:cNvSpPr>
            <a:spLocks noChangeArrowheads="1" noTextEdit="1"/>
          </p:cNvSpPr>
          <p:nvPr>
            <p:ph type="sldImg"/>
          </p:nvPr>
        </p:nvSpPr>
        <p:spPr>
          <a:ln/>
        </p:spPr>
      </p:sp>
      <p:sp>
        <p:nvSpPr>
          <p:cNvPr id="7680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p:spPr>
        <p:txBody>
          <a:bodyPr/>
          <a:lstStyle/>
          <a:p>
            <a:fld id="{83843241-EBA0-40E8-BCF2-B2401527261F}" type="slidenum">
              <a:rPr lang="en-US"/>
              <a:pPr/>
              <a:t>30</a:t>
            </a:fld>
            <a:endParaRPr lang="en-US"/>
          </a:p>
        </p:txBody>
      </p:sp>
      <p:sp>
        <p:nvSpPr>
          <p:cNvPr id="77827" name="Rectangle 2"/>
          <p:cNvSpPr>
            <a:spLocks noChangeArrowheads="1" noTextEdit="1"/>
          </p:cNvSpPr>
          <p:nvPr>
            <p:ph type="sldImg"/>
          </p:nvPr>
        </p:nvSpPr>
        <p:spPr>
          <a:solidFill>
            <a:srgbClr val="FFFFFF"/>
          </a:solidFill>
          <a:ln/>
        </p:spPr>
      </p:sp>
      <p:sp>
        <p:nvSpPr>
          <p:cNvPr id="77828"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CAN EXPLAIN RESTRICTIVE AND NON-RESTRICTIVE INFORMATION BY EXPLAINING RESTRICTIVE INFO SNAPS INTO THE WHEEL ITSELF. IT EXPANDS THE WHEEL. IT’S NOT EXTRA BY-THE-WAY INFORMATION.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B4B75C6A-6036-4308-B194-3A950DD0064D}" type="slidenum">
              <a:rPr lang="en-US"/>
              <a:pPr/>
              <a:t>31</a:t>
            </a:fld>
            <a:endParaRPr lang="en-US"/>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t>RESTRICTIVE AND NON-RESTRICTIVE.  EXPLAIN RESTRICTIVE INFO SNAPS INTO THE WHEEL ITSELF. EXPANDS THE WHEEL.  NOT EXTRA BY-THE-WAY INFO</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a:noFill/>
        </p:spPr>
        <p:txBody>
          <a:bodyPr/>
          <a:lstStyle/>
          <a:p>
            <a:fld id="{A60F8C6D-28C8-4464-8BA4-4774E809194D}" type="slidenum">
              <a:rPr lang="en-US"/>
              <a:pPr/>
              <a:t>33</a:t>
            </a:fld>
            <a:endParaRPr lang="en-US"/>
          </a:p>
        </p:txBody>
      </p:sp>
      <p:sp>
        <p:nvSpPr>
          <p:cNvPr id="79875" name="Rectangle 2"/>
          <p:cNvSpPr>
            <a:spLocks noChangeArrowheads="1" noTextEdit="1"/>
          </p:cNvSpPr>
          <p:nvPr>
            <p:ph type="sldImg"/>
          </p:nvPr>
        </p:nvSpPr>
        <p:spPr>
          <a:solidFill>
            <a:srgbClr val="FFFFFF"/>
          </a:solidFill>
          <a:ln/>
        </p:spPr>
      </p:sp>
      <p:sp>
        <p:nvSpPr>
          <p:cNvPr id="79876"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COMMON ERROR: NOT TO HAVE BASIC SENTENCE SUPPORT ADDITION. BASKETS HELP STUDENTS SEE HOW PARTS RELATE TO THE WHOLE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31"/>
          <p:cNvSpPr>
            <a:spLocks noGrp="1" noChangeArrowheads="1"/>
          </p:cNvSpPr>
          <p:nvPr>
            <p:ph type="sldNum" sz="quarter" idx="5"/>
          </p:nvPr>
        </p:nvSpPr>
        <p:spPr>
          <a:noFill/>
        </p:spPr>
        <p:txBody>
          <a:bodyPr/>
          <a:lstStyle/>
          <a:p>
            <a:fld id="{DED86FB9-8513-4D9D-9735-CAAEE1155305}" type="slidenum">
              <a:rPr lang="en-US"/>
              <a:pPr/>
              <a:t>34</a:t>
            </a:fld>
            <a:endParaRPr lang="en-US"/>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p:spPr>
        <p:txBody>
          <a:bodyPr/>
          <a:lstStyle/>
          <a:p>
            <a:fld id="{8E275168-1EB5-43D6-96B2-F5044A24BE96}" type="slidenum">
              <a:rPr lang="en-US"/>
              <a:pPr/>
              <a:t>2</a:t>
            </a:fld>
            <a:endParaRPr lang="en-US"/>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31"/>
          <p:cNvSpPr>
            <a:spLocks noGrp="1" noChangeArrowheads="1"/>
          </p:cNvSpPr>
          <p:nvPr>
            <p:ph type="sldNum" sz="quarter" idx="5"/>
          </p:nvPr>
        </p:nvSpPr>
        <p:spPr>
          <a:noFill/>
        </p:spPr>
        <p:txBody>
          <a:bodyPr/>
          <a:lstStyle/>
          <a:p>
            <a:fld id="{D67669DC-94DD-4625-AFC7-95469FD6057D}" type="slidenum">
              <a:rPr lang="en-US"/>
              <a:pPr/>
              <a:t>35</a:t>
            </a:fld>
            <a:endParaRPr lang="en-US"/>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31"/>
          <p:cNvSpPr>
            <a:spLocks noGrp="1" noChangeArrowheads="1"/>
          </p:cNvSpPr>
          <p:nvPr>
            <p:ph type="sldNum" sz="quarter" idx="5"/>
          </p:nvPr>
        </p:nvSpPr>
        <p:spPr>
          <a:noFill/>
        </p:spPr>
        <p:txBody>
          <a:bodyPr/>
          <a:lstStyle/>
          <a:p>
            <a:fld id="{2BB58217-B14F-4EC3-8E89-2C5141ACEC76}" type="slidenum">
              <a:rPr lang="en-US"/>
              <a:pPr/>
              <a:t>36</a:t>
            </a:fld>
            <a:endParaRPr lang="en-US"/>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31"/>
          <p:cNvSpPr>
            <a:spLocks noGrp="1" noChangeArrowheads="1"/>
          </p:cNvSpPr>
          <p:nvPr>
            <p:ph type="sldNum" sz="quarter" idx="5"/>
          </p:nvPr>
        </p:nvSpPr>
        <p:spPr>
          <a:noFill/>
        </p:spPr>
        <p:txBody>
          <a:bodyPr/>
          <a:lstStyle/>
          <a:p>
            <a:fld id="{C4E4B38D-13B0-4FC3-BA64-8BF6308983AD}" type="slidenum">
              <a:rPr lang="en-US"/>
              <a:pPr/>
              <a:t>37</a:t>
            </a:fld>
            <a:endParaRPr lang="en-US"/>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31"/>
          <p:cNvSpPr>
            <a:spLocks noGrp="1" noChangeArrowheads="1"/>
          </p:cNvSpPr>
          <p:nvPr>
            <p:ph type="sldNum" sz="quarter" idx="5"/>
          </p:nvPr>
        </p:nvSpPr>
        <p:spPr>
          <a:noFill/>
        </p:spPr>
        <p:txBody>
          <a:bodyPr/>
          <a:lstStyle/>
          <a:p>
            <a:fld id="{D19C529A-69BE-4EEF-A3E6-61040276FB97}" type="slidenum">
              <a:rPr lang="en-US"/>
              <a:pPr/>
              <a:t>40</a:t>
            </a:fld>
            <a:endParaRPr lang="en-US"/>
          </a:p>
        </p:txBody>
      </p:sp>
      <p:sp>
        <p:nvSpPr>
          <p:cNvPr id="84995" name="Rectangle 2"/>
          <p:cNvSpPr>
            <a:spLocks noChangeArrowheads="1" noTextEdit="1"/>
          </p:cNvSpPr>
          <p:nvPr>
            <p:ph type="sldImg"/>
          </p:nvPr>
        </p:nvSpPr>
        <p:spPr>
          <a:solidFill>
            <a:srgbClr val="FFFFFF"/>
          </a:solidFill>
          <a:ln/>
        </p:spPr>
      </p:sp>
      <p:sp>
        <p:nvSpPr>
          <p:cNvPr id="849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p>
            <a:fld id="{5AAD9660-09B8-4D66-A38F-C1FE60B402F5}" type="slidenum">
              <a:rPr lang="en-US"/>
              <a:pPr/>
              <a:t>41</a:t>
            </a:fld>
            <a:endParaRPr lang="en-US"/>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31"/>
          <p:cNvSpPr>
            <a:spLocks noGrp="1" noChangeArrowheads="1"/>
          </p:cNvSpPr>
          <p:nvPr>
            <p:ph type="sldNum" sz="quarter" idx="5"/>
          </p:nvPr>
        </p:nvSpPr>
        <p:spPr>
          <a:noFill/>
        </p:spPr>
        <p:txBody>
          <a:bodyPr/>
          <a:lstStyle/>
          <a:p>
            <a:fld id="{2AA3183E-40EE-4531-9E37-3FAEB0811485}" type="slidenum">
              <a:rPr lang="en-US"/>
              <a:pPr/>
              <a:t>42</a:t>
            </a:fld>
            <a:endParaRPr lang="en-US"/>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smtClean="0"/>
              <a:t>SEEING HOW PARTS RELATE TO THE WHOLE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31"/>
          <p:cNvSpPr>
            <a:spLocks noGrp="1" noChangeArrowheads="1"/>
          </p:cNvSpPr>
          <p:nvPr>
            <p:ph type="sldNum" sz="quarter" idx="5"/>
          </p:nvPr>
        </p:nvSpPr>
        <p:spPr>
          <a:noFill/>
        </p:spPr>
        <p:txBody>
          <a:bodyPr/>
          <a:lstStyle/>
          <a:p>
            <a:fld id="{712D5356-1BEC-44CE-B4F4-2EF40573EF5D}" type="slidenum">
              <a:rPr lang="en-US"/>
              <a:pPr/>
              <a:t>43</a:t>
            </a:fld>
            <a:endParaRPr lang="en-US"/>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smtClean="0"/>
              <a:t>COVERS A LARGE VARIETY OF SENTENCE STRUCTURES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31"/>
          <p:cNvSpPr>
            <a:spLocks noGrp="1" noChangeArrowheads="1"/>
          </p:cNvSpPr>
          <p:nvPr>
            <p:ph type="sldNum" sz="quarter" idx="5"/>
          </p:nvPr>
        </p:nvSpPr>
        <p:spPr>
          <a:noFill/>
        </p:spPr>
        <p:txBody>
          <a:bodyPr/>
          <a:lstStyle/>
          <a:p>
            <a:fld id="{DBB8E817-27EC-489A-A8CB-B024B19C96DF}" type="slidenum">
              <a:rPr lang="en-US"/>
              <a:pPr/>
              <a:t>44</a:t>
            </a:fld>
            <a:endParaRPr lang="en-US"/>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31"/>
          <p:cNvSpPr>
            <a:spLocks noGrp="1" noChangeArrowheads="1"/>
          </p:cNvSpPr>
          <p:nvPr>
            <p:ph type="sldNum" sz="quarter" idx="5"/>
          </p:nvPr>
        </p:nvSpPr>
        <p:spPr>
          <a:noFill/>
        </p:spPr>
        <p:txBody>
          <a:bodyPr/>
          <a:lstStyle/>
          <a:p>
            <a:fld id="{73364E57-8981-4C6C-A46E-C10BD0A67137}" type="slidenum">
              <a:rPr lang="en-US"/>
              <a:pPr/>
              <a:t>45</a:t>
            </a:fld>
            <a:endParaRPr lang="en-US"/>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smtClean="0"/>
              <a:t>LOGIC OF PUNCTUATION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31"/>
          <p:cNvSpPr>
            <a:spLocks noGrp="1" noChangeArrowheads="1"/>
          </p:cNvSpPr>
          <p:nvPr>
            <p:ph type="sldNum" sz="quarter" idx="5"/>
          </p:nvPr>
        </p:nvSpPr>
        <p:spPr>
          <a:noFill/>
        </p:spPr>
        <p:txBody>
          <a:bodyPr/>
          <a:lstStyle/>
          <a:p>
            <a:fld id="{C4DC62CE-72D2-42BA-9A83-7850F642187D}" type="slidenum">
              <a:rPr lang="en-US"/>
              <a:pPr/>
              <a:t>46</a:t>
            </a:fld>
            <a:endParaRPr lang="en-US"/>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mtClean="0"/>
              <a:t>LOGIC OF PUNCTUATION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p>
            <a:fld id="{1D2F0D8C-ACEB-4369-AFD0-B472B91DEC2F}" type="slidenum">
              <a:rPr lang="en-US"/>
              <a:pPr/>
              <a:t>3</a:t>
            </a:fld>
            <a:endParaRPr lang="en-US"/>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marL="228600" indent="-228600" eaLnBrk="1" hangingPunct="1"/>
            <a:r>
              <a:rPr lang="en-US" smtClean="0">
                <a:latin typeface="Arial" charset="0"/>
              </a:rPr>
              <a:t>BEGIN WITH EXAMPLES, NOT DEFINITION.  CONCRETE, NOT ABSTRACT. </a:t>
            </a:r>
          </a:p>
          <a:p>
            <a:pPr marL="228600" indent="-228600" eaLnBrk="1" hangingPunct="1"/>
            <a:endParaRPr lang="en-US" smtClean="0">
              <a:latin typeface="Arial" charset="0"/>
            </a:endParaRPr>
          </a:p>
          <a:p>
            <a:pPr marL="228600" indent="-228600" eaLnBrk="1" hangingPunct="1"/>
            <a:r>
              <a:rPr lang="en-US" smtClean="0">
                <a:latin typeface="Arial" charset="0"/>
              </a:rPr>
              <a:t>SENTENCES OF DIFFERENT LENGTH -- BASIC WRITERS THINK LENGTH DETERMINES SENTENCEHOOD.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31"/>
          <p:cNvSpPr>
            <a:spLocks noGrp="1" noChangeArrowheads="1"/>
          </p:cNvSpPr>
          <p:nvPr>
            <p:ph type="sldNum" sz="quarter" idx="5"/>
          </p:nvPr>
        </p:nvSpPr>
        <p:spPr>
          <a:noFill/>
        </p:spPr>
        <p:txBody>
          <a:bodyPr/>
          <a:lstStyle/>
          <a:p>
            <a:fld id="{3F7F1E02-AF0D-4517-93E0-1C315E53BEDB}" type="slidenum">
              <a:rPr lang="en-US"/>
              <a:pPr/>
              <a:t>47</a:t>
            </a:fld>
            <a:endParaRPr lang="en-US"/>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LOGIC OF PUNCTUATION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p:cNvSpPr>
            <a:spLocks noGrp="1" noChangeArrowheads="1"/>
          </p:cNvSpPr>
          <p:nvPr>
            <p:ph type="sldNum" sz="quarter" idx="5"/>
          </p:nvPr>
        </p:nvSpPr>
        <p:spPr>
          <a:noFill/>
        </p:spPr>
        <p:txBody>
          <a:bodyPr/>
          <a:lstStyle/>
          <a:p>
            <a:fld id="{3E6CF4C6-A7C5-4602-9873-4BFECD5113EE}" type="slidenum">
              <a:rPr lang="en-US"/>
              <a:pPr/>
              <a:t>48</a:t>
            </a:fld>
            <a:endParaRPr lang="en-US"/>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smtClean="0"/>
              <a:t>CAN SEE COMMAS AS HANDLES LIFTING OUT THE ADDITION. LOGIC OF PUNCTUATION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31"/>
          <p:cNvSpPr>
            <a:spLocks noGrp="1" noChangeArrowheads="1"/>
          </p:cNvSpPr>
          <p:nvPr>
            <p:ph type="sldNum" sz="quarter" idx="5"/>
          </p:nvPr>
        </p:nvSpPr>
        <p:spPr>
          <a:noFill/>
        </p:spPr>
        <p:txBody>
          <a:bodyPr/>
          <a:lstStyle/>
          <a:p>
            <a:fld id="{663F6A21-3A37-406C-A0CC-75426D55F1F7}" type="slidenum">
              <a:rPr lang="en-US"/>
              <a:pPr/>
              <a:t>49</a:t>
            </a:fld>
            <a:endParaRPr lang="en-US"/>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31"/>
          <p:cNvSpPr>
            <a:spLocks noGrp="1" noChangeArrowheads="1"/>
          </p:cNvSpPr>
          <p:nvPr>
            <p:ph type="sldNum" sz="quarter" idx="5"/>
          </p:nvPr>
        </p:nvSpPr>
        <p:spPr>
          <a:noFill/>
        </p:spPr>
        <p:txBody>
          <a:bodyPr/>
          <a:lstStyle/>
          <a:p>
            <a:fld id="{BFA1AF7A-D29A-402F-B727-5FAD3BF3F37B}" type="slidenum">
              <a:rPr lang="en-US"/>
              <a:pPr/>
              <a:t>54</a:t>
            </a:fld>
            <a:endParaRPr lang="en-US"/>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31"/>
          <p:cNvSpPr>
            <a:spLocks noGrp="1" noChangeArrowheads="1"/>
          </p:cNvSpPr>
          <p:nvPr>
            <p:ph type="sldNum" sz="quarter" idx="5"/>
          </p:nvPr>
        </p:nvSpPr>
        <p:spPr>
          <a:noFill/>
        </p:spPr>
        <p:txBody>
          <a:bodyPr/>
          <a:lstStyle/>
          <a:p>
            <a:fld id="{AA104F6D-E109-4CBE-9FB4-56C82D8FC4ED}" type="slidenum">
              <a:rPr lang="en-US"/>
              <a:pPr/>
              <a:t>55</a:t>
            </a:fld>
            <a:endParaRPr lang="en-US"/>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31"/>
          <p:cNvSpPr>
            <a:spLocks noGrp="1" noChangeArrowheads="1"/>
          </p:cNvSpPr>
          <p:nvPr>
            <p:ph type="sldNum" sz="quarter" idx="5"/>
          </p:nvPr>
        </p:nvSpPr>
        <p:spPr>
          <a:noFill/>
        </p:spPr>
        <p:txBody>
          <a:bodyPr/>
          <a:lstStyle/>
          <a:p>
            <a:fld id="{121A8394-113D-496C-8EE1-AF1111C29EC3}" type="slidenum">
              <a:rPr lang="en-US"/>
              <a:pPr/>
              <a:t>56</a:t>
            </a:fld>
            <a:endParaRPr lang="en-US"/>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p:cNvSpPr>
            <a:spLocks noGrp="1" noChangeArrowheads="1"/>
          </p:cNvSpPr>
          <p:nvPr>
            <p:ph type="sldNum" sz="quarter" idx="5"/>
          </p:nvPr>
        </p:nvSpPr>
        <p:spPr>
          <a:noFill/>
        </p:spPr>
        <p:txBody>
          <a:bodyPr/>
          <a:lstStyle/>
          <a:p>
            <a:fld id="{C3AD954F-4835-4C70-BB6A-EFB508134FBD}" type="slidenum">
              <a:rPr lang="en-US"/>
              <a:pPr/>
              <a:t>57</a:t>
            </a:fld>
            <a:endParaRPr lang="en-US"/>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31"/>
          <p:cNvSpPr>
            <a:spLocks noGrp="1" noChangeArrowheads="1"/>
          </p:cNvSpPr>
          <p:nvPr>
            <p:ph type="sldNum" sz="quarter" idx="5"/>
          </p:nvPr>
        </p:nvSpPr>
        <p:spPr>
          <a:noFill/>
        </p:spPr>
        <p:txBody>
          <a:bodyPr/>
          <a:lstStyle/>
          <a:p>
            <a:fld id="{87682E99-6E34-4614-9FBD-4492C6B4D879}" type="slidenum">
              <a:rPr lang="en-US"/>
              <a:pPr/>
              <a:t>58</a:t>
            </a:fld>
            <a:endParaRPr lang="en-US"/>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p:spPr>
        <p:txBody>
          <a:bodyPr/>
          <a:lstStyle/>
          <a:p>
            <a:fld id="{683F0AD5-157F-4195-950B-A4B50C3F87AB}" type="slidenum">
              <a:rPr lang="en-US"/>
              <a:pPr/>
              <a:t>4</a:t>
            </a:fld>
            <a:endParaRPr lang="en-US"/>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OUT OF LENGTH-MINDSET.  </a:t>
            </a:r>
          </a:p>
          <a:p>
            <a:pPr marL="228600" indent="-228600" eaLnBrk="1" hangingPunct="1">
              <a:buFontTx/>
              <a:buAutoNum type="arabicPeriod"/>
            </a:pPr>
            <a:r>
              <a:rPr lang="en-US" smtClean="0"/>
              <a:t>A MEANING-CENTERED DEFINITION. MEANING OF THE WORDS, NOT ABSTRACT IDENTIFICATION OF PARTS OF SPEECH.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p:spPr>
        <p:txBody>
          <a:bodyPr/>
          <a:lstStyle/>
          <a:p>
            <a:fld id="{32AEBCE0-381E-4962-B372-A0A24579EEE8}" type="slidenum">
              <a:rPr lang="en-US"/>
              <a:pPr/>
              <a:t>5</a:t>
            </a:fld>
            <a:endParaRPr lang="en-US"/>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AGAIN, CONCRETE EXAMPLES.  </a:t>
            </a:r>
          </a:p>
          <a:p>
            <a:pPr marL="228600" indent="-228600" eaLnBrk="1" hangingPunct="1">
              <a:buFontTx/>
              <a:buAutoNum type="arabicPeriod"/>
            </a:pPr>
            <a:r>
              <a:rPr lang="en-US" smtClean="0"/>
              <a:t>THE </a:t>
            </a:r>
            <a:r>
              <a:rPr lang="en-US" i="1" smtClean="0"/>
              <a:t>WHO/WHAT</a:t>
            </a:r>
            <a:r>
              <a:rPr lang="en-US" smtClean="0"/>
              <a:t> AND </a:t>
            </a:r>
            <a:r>
              <a:rPr lang="en-US" i="1" smtClean="0"/>
              <a:t>WHAT ABOUT IT</a:t>
            </a:r>
            <a:r>
              <a:rPr lang="en-US" smtClean="0"/>
              <a:t> MAKES SENSE TO STUDENTS.  </a:t>
            </a:r>
          </a:p>
          <a:p>
            <a:pPr marL="228600" indent="-228600" eaLnBrk="1" hangingPunct="1">
              <a:buFontTx/>
              <a:buAutoNum type="arabicPeriod"/>
            </a:pPr>
            <a:r>
              <a:rPr lang="en-US" smtClean="0"/>
              <a:t>INTRODUCE TERMS BASIC SENTENCE AND INDEPENDENT CLAUSE.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noFill/>
        </p:spPr>
        <p:txBody>
          <a:bodyPr/>
          <a:lstStyle/>
          <a:p>
            <a:fld id="{CECF9038-701D-41E9-9071-A8BE1AA16605}" type="slidenum">
              <a:rPr lang="en-US"/>
              <a:pPr/>
              <a:t>6</a:t>
            </a:fld>
            <a:endParaRPr lang="en-US"/>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IMAGE.  ALSO STABLE STUCTURE – IMPORTANT FOR UNDERSTANDING SENTENCE BOUNDARIES. </a:t>
            </a:r>
          </a:p>
          <a:p>
            <a:pPr eaLnBrk="1" hangingPunct="1"/>
            <a:r>
              <a:rPr lang="en-US" smtClean="0"/>
              <a:t>WILL SEE THIS AS WE MOVE ALONG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noFill/>
        </p:spPr>
        <p:txBody>
          <a:bodyPr/>
          <a:lstStyle/>
          <a:p>
            <a:fld id="{FB21D172-2AD3-489E-A212-E1D62EA84119}" type="slidenum">
              <a:rPr lang="en-US"/>
              <a:pPr/>
              <a:t>7</a:t>
            </a:fld>
            <a:endParaRPr lang="en-US"/>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p:spPr>
        <p:txBody>
          <a:bodyPr/>
          <a:lstStyle/>
          <a:p>
            <a:fld id="{37CA385E-3F98-4964-8F7B-79017B12E8BB}" type="slidenum">
              <a:rPr lang="en-US"/>
              <a:pPr/>
              <a:t>8</a:t>
            </a:fld>
            <a:endParaRPr lang="en-US"/>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p:spPr>
        <p:txBody>
          <a:bodyPr/>
          <a:lstStyle/>
          <a:p>
            <a:fld id="{01909143-2F8F-4CCE-B640-35172E86E682}" type="slidenum">
              <a:rPr lang="en-US"/>
              <a:pPr/>
              <a:t>18</a:t>
            </a:fld>
            <a:endParaRPr lang="en-US"/>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BE6CB-5FB2-4084-8148-C5F05CD687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9214ED-4B24-4097-B268-FD89D9F2C5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C47A67-4367-4FA4-868D-3E6A12DF1A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D64BB3-BABB-4929-9867-782CD25258A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A373D2-3F82-475B-A932-6CD2FC41D6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32E6BF-EE61-4C4F-BD17-EE95820817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89C8E6-5D02-4EED-B584-99D75A98BB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800D12B-3AB2-42E6-9671-B1374CF7C6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F25FC1-5EE8-4610-8C76-D530FA8EAA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25F0A7-5E61-482A-97D7-08079146C5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60A85B-35FE-46CA-A9CB-8DE98B9580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ED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p>
        </p:txBody>
      </p:sp>
      <p:sp>
        <p:nvSpPr>
          <p:cNvPr id="2508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Times New Roman" pitchFamily="18" charset="0"/>
              </a:defRPr>
            </a:lvl1pPr>
          </a:lstStyle>
          <a:p>
            <a:pPr>
              <a:defRPr/>
            </a:pPr>
            <a:endParaRPr lang="en-US"/>
          </a:p>
        </p:txBody>
      </p:sp>
      <p:sp>
        <p:nvSpPr>
          <p:cNvPr id="25088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Times New Roman" pitchFamily="18" charset="0"/>
              </a:defRPr>
            </a:lvl1pPr>
          </a:lstStyle>
          <a:p>
            <a:pPr>
              <a:defRPr/>
            </a:pPr>
            <a:fld id="{87904A50-9817-453C-AB37-8219D4D0E2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Times New Roman" pitchFamily="18" charset="0"/>
        </a:defRPr>
      </a:lvl2pPr>
      <a:lvl3pPr algn="ctr" rtl="0" eaLnBrk="0" fontAlgn="base" hangingPunct="0">
        <a:spcBef>
          <a:spcPct val="0"/>
        </a:spcBef>
        <a:spcAft>
          <a:spcPct val="0"/>
        </a:spcAft>
        <a:defRPr sz="4400">
          <a:solidFill>
            <a:schemeClr val="tx2"/>
          </a:solidFill>
          <a:latin typeface="Arial" charset="0"/>
          <a:cs typeface="Times New Roman" pitchFamily="18" charset="0"/>
        </a:defRPr>
      </a:lvl3pPr>
      <a:lvl4pPr algn="ctr" rtl="0" eaLnBrk="0" fontAlgn="base" hangingPunct="0">
        <a:spcBef>
          <a:spcPct val="0"/>
        </a:spcBef>
        <a:spcAft>
          <a:spcPct val="0"/>
        </a:spcAft>
        <a:defRPr sz="4400">
          <a:solidFill>
            <a:schemeClr val="tx2"/>
          </a:solidFill>
          <a:latin typeface="Arial" charset="0"/>
          <a:cs typeface="Times New Roman" pitchFamily="18" charset="0"/>
        </a:defRPr>
      </a:lvl4pPr>
      <a:lvl5pPr algn="ctr" rtl="0" eaLnBrk="0" fontAlgn="base" hangingPunct="0">
        <a:spcBef>
          <a:spcPct val="0"/>
        </a:spcBef>
        <a:spcAft>
          <a:spcPct val="0"/>
        </a:spcAft>
        <a:defRPr sz="4400">
          <a:solidFill>
            <a:schemeClr val="tx2"/>
          </a:solidFill>
          <a:latin typeface="Arial" charset="0"/>
          <a:cs typeface="Times New Roman" pitchFamily="18" charset="0"/>
        </a:defRPr>
      </a:lvl5pPr>
      <a:lvl6pPr marL="457200" algn="ctr" rtl="0" fontAlgn="base">
        <a:spcBef>
          <a:spcPct val="0"/>
        </a:spcBef>
        <a:spcAft>
          <a:spcPct val="0"/>
        </a:spcAft>
        <a:defRPr sz="4400">
          <a:solidFill>
            <a:schemeClr val="tx2"/>
          </a:solidFill>
          <a:latin typeface="Arial" charset="0"/>
          <a:cs typeface="Times New Roman" pitchFamily="18" charset="0"/>
        </a:defRPr>
      </a:lvl6pPr>
      <a:lvl7pPr marL="914400" algn="ctr" rtl="0" fontAlgn="base">
        <a:spcBef>
          <a:spcPct val="0"/>
        </a:spcBef>
        <a:spcAft>
          <a:spcPct val="0"/>
        </a:spcAft>
        <a:defRPr sz="4400">
          <a:solidFill>
            <a:schemeClr val="tx2"/>
          </a:solidFill>
          <a:latin typeface="Arial" charset="0"/>
          <a:cs typeface="Times New Roman" pitchFamily="18" charset="0"/>
        </a:defRPr>
      </a:lvl7pPr>
      <a:lvl8pPr marL="1371600" algn="ctr" rtl="0" fontAlgn="base">
        <a:spcBef>
          <a:spcPct val="0"/>
        </a:spcBef>
        <a:spcAft>
          <a:spcPct val="0"/>
        </a:spcAft>
        <a:defRPr sz="4400">
          <a:solidFill>
            <a:schemeClr val="tx2"/>
          </a:solidFill>
          <a:latin typeface="Arial" charset="0"/>
          <a:cs typeface="Times New Roman" pitchFamily="18" charset="0"/>
        </a:defRPr>
      </a:lvl8pPr>
      <a:lvl9pPr marL="1828800" algn="ctr" rtl="0" fontAlgn="base">
        <a:spcBef>
          <a:spcPct val="0"/>
        </a:spcBef>
        <a:spcAft>
          <a:spcPct val="0"/>
        </a:spcAft>
        <a:defRPr sz="4400">
          <a:solidFill>
            <a:schemeClr val="tx2"/>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7.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hyperlink" Target="http://www.pearsonhighered.com/educator/academic/product/0,3110,0131849549,00.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mBiketrans"/>
          <p:cNvPicPr>
            <a:picLocks noChangeAspect="1" noChangeArrowheads="1"/>
          </p:cNvPicPr>
          <p:nvPr/>
        </p:nvPicPr>
        <p:blipFill>
          <a:blip r:embed="rId3" cstate="print">
            <a:lum bright="70000" contrast="-70000"/>
            <a:grayscl/>
          </a:blip>
          <a:srcRect/>
          <a:stretch>
            <a:fillRect/>
          </a:stretch>
        </p:blipFill>
        <p:spPr bwMode="auto">
          <a:xfrm>
            <a:off x="1990725" y="1973263"/>
            <a:ext cx="5133975" cy="3055937"/>
          </a:xfrm>
          <a:prstGeom prst="rect">
            <a:avLst/>
          </a:prstGeom>
          <a:noFill/>
          <a:ln w="9525">
            <a:noFill/>
            <a:miter lim="800000"/>
            <a:headEnd/>
            <a:tailEnd/>
          </a:ln>
        </p:spPr>
      </p:pic>
      <p:sp>
        <p:nvSpPr>
          <p:cNvPr id="2051" name="Text Box 3"/>
          <p:cNvSpPr txBox="1">
            <a:spLocks noChangeArrowheads="1"/>
          </p:cNvSpPr>
          <p:nvPr/>
        </p:nvSpPr>
        <p:spPr bwMode="auto">
          <a:xfrm>
            <a:off x="158750" y="909638"/>
            <a:ext cx="8369300" cy="762000"/>
          </a:xfrm>
          <a:prstGeom prst="rect">
            <a:avLst/>
          </a:prstGeom>
          <a:noFill/>
          <a:ln w="9525">
            <a:noFill/>
            <a:miter lim="800000"/>
            <a:headEnd/>
            <a:tailEnd/>
          </a:ln>
        </p:spPr>
        <p:txBody>
          <a:bodyPr>
            <a:spAutoFit/>
          </a:bodyPr>
          <a:lstStyle/>
          <a:p>
            <a:pPr algn="ctr">
              <a:spcBef>
                <a:spcPct val="20000"/>
              </a:spcBef>
            </a:pPr>
            <a:r>
              <a:rPr lang="en-US" sz="4400" b="1">
                <a:solidFill>
                  <a:schemeClr val="hlink"/>
                </a:solidFill>
              </a:rPr>
              <a:t>THE BIKE</a:t>
            </a:r>
            <a:endParaRPr lang="en-US" sz="4400">
              <a:solidFill>
                <a:schemeClr val="hlink"/>
              </a:solidFill>
            </a:endParaRPr>
          </a:p>
        </p:txBody>
      </p:sp>
      <p:sp>
        <p:nvSpPr>
          <p:cNvPr id="2052" name="Text Box 4"/>
          <p:cNvSpPr txBox="1">
            <a:spLocks noChangeArrowheads="1"/>
          </p:cNvSpPr>
          <p:nvPr/>
        </p:nvSpPr>
        <p:spPr bwMode="auto">
          <a:xfrm>
            <a:off x="373063" y="5059363"/>
            <a:ext cx="8369300" cy="579437"/>
          </a:xfrm>
          <a:prstGeom prst="rect">
            <a:avLst/>
          </a:prstGeom>
          <a:noFill/>
          <a:ln w="9525">
            <a:noFill/>
            <a:miter lim="800000"/>
            <a:headEnd/>
            <a:tailEnd/>
          </a:ln>
        </p:spPr>
        <p:txBody>
          <a:bodyPr>
            <a:spAutoFit/>
          </a:bodyPr>
          <a:lstStyle/>
          <a:p>
            <a:pPr algn="ctr">
              <a:spcBef>
                <a:spcPct val="20000"/>
              </a:spcBef>
            </a:pPr>
            <a:r>
              <a:rPr lang="en-US" sz="2800">
                <a:solidFill>
                  <a:srgbClr val="0033CC"/>
                </a:solidFill>
              </a:rPr>
              <a:t> </a:t>
            </a:r>
            <a:r>
              <a:rPr lang="en-US" sz="3200" b="1">
                <a:solidFill>
                  <a:srgbClr val="0033CC"/>
                </a:solidFill>
              </a:rPr>
              <a:t>How Sentences Work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184275" y="1581150"/>
            <a:ext cx="75946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A sentence needs two wheels.</a:t>
            </a:r>
          </a:p>
        </p:txBody>
      </p:sp>
      <p:pic>
        <p:nvPicPr>
          <p:cNvPr id="11267" name="Picture 3" descr="bikenoback1"/>
          <p:cNvPicPr>
            <a:picLocks noChangeAspect="1" noChangeArrowheads="1"/>
          </p:cNvPicPr>
          <p:nvPr/>
        </p:nvPicPr>
        <p:blipFill>
          <a:blip r:embed="rId2" cstate="print"/>
          <a:srcRect/>
          <a:stretch>
            <a:fillRect/>
          </a:stretch>
        </p:blipFill>
        <p:spPr bwMode="auto">
          <a:xfrm>
            <a:off x="4572000" y="2286000"/>
            <a:ext cx="1358900" cy="1016000"/>
          </a:xfrm>
          <a:prstGeom prst="rect">
            <a:avLst/>
          </a:prstGeom>
          <a:noFill/>
          <a:ln w="9525">
            <a:noFill/>
            <a:miter lim="800000"/>
            <a:headEnd/>
            <a:tailEnd/>
          </a:ln>
        </p:spPr>
      </p:pic>
      <p:sp>
        <p:nvSpPr>
          <p:cNvPr id="11268" name="Text Box 4"/>
          <p:cNvSpPr txBox="1">
            <a:spLocks noChangeArrowheads="1"/>
          </p:cNvSpPr>
          <p:nvPr/>
        </p:nvSpPr>
        <p:spPr bwMode="auto">
          <a:xfrm>
            <a:off x="1524000" y="2895600"/>
            <a:ext cx="2832100" cy="3968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Everyone on our block</a:t>
            </a:r>
          </a:p>
        </p:txBody>
      </p:sp>
      <p:pic>
        <p:nvPicPr>
          <p:cNvPr id="11269" name="Picture 5" descr="PamBiketrans"/>
          <p:cNvPicPr>
            <a:picLocks noChangeAspect="1" noChangeArrowheads="1"/>
          </p:cNvPicPr>
          <p:nvPr/>
        </p:nvPicPr>
        <p:blipFill>
          <a:blip r:embed="rId3" cstate="print"/>
          <a:srcRect/>
          <a:stretch>
            <a:fillRect/>
          </a:stretch>
        </p:blipFill>
        <p:spPr bwMode="auto">
          <a:xfrm>
            <a:off x="3844925" y="4267200"/>
            <a:ext cx="1452563" cy="809625"/>
          </a:xfrm>
          <a:prstGeom prst="rect">
            <a:avLst/>
          </a:prstGeom>
          <a:noFill/>
          <a:ln w="9525">
            <a:noFill/>
            <a:miter lim="800000"/>
            <a:headEnd/>
            <a:tailEnd/>
          </a:ln>
        </p:spPr>
      </p:pic>
      <p:sp>
        <p:nvSpPr>
          <p:cNvPr id="11270" name="Text Box 6"/>
          <p:cNvSpPr txBox="1">
            <a:spLocks noChangeArrowheads="1"/>
          </p:cNvSpPr>
          <p:nvPr/>
        </p:nvSpPr>
        <p:spPr bwMode="auto">
          <a:xfrm>
            <a:off x="1625600" y="5080000"/>
            <a:ext cx="6908800" cy="854075"/>
          </a:xfrm>
          <a:prstGeom prst="rect">
            <a:avLst/>
          </a:prstGeom>
          <a:noFill/>
          <a:ln w="9525">
            <a:noFill/>
            <a:miter lim="800000"/>
            <a:headEnd/>
            <a:tailEnd/>
          </a:ln>
        </p:spPr>
        <p:txBody>
          <a:bodyPr>
            <a:spAutoFit/>
          </a:bodyPr>
          <a:lstStyle/>
          <a:p>
            <a:pPr>
              <a:spcBef>
                <a:spcPct val="50000"/>
              </a:spcBef>
            </a:pPr>
            <a:endParaRPr lang="en-US" sz="2000">
              <a:solidFill>
                <a:schemeClr val="hlink"/>
              </a:solidFill>
            </a:endParaRPr>
          </a:p>
          <a:p>
            <a:pPr>
              <a:spcBef>
                <a:spcPct val="50000"/>
              </a:spcBef>
            </a:pPr>
            <a:r>
              <a:rPr lang="en-US" sz="2000">
                <a:solidFill>
                  <a:schemeClr val="hlink"/>
                </a:solidFill>
              </a:rPr>
              <a:t>Everyone on our block has joined a citizen watch group.</a:t>
            </a:r>
          </a:p>
        </p:txBody>
      </p:sp>
      <p:sp>
        <p:nvSpPr>
          <p:cNvPr id="11271" name="Text Box 7"/>
          <p:cNvSpPr txBox="1">
            <a:spLocks noChangeArrowheads="1"/>
          </p:cNvSpPr>
          <p:nvPr/>
        </p:nvSpPr>
        <p:spPr bwMode="auto">
          <a:xfrm>
            <a:off x="2286000" y="2438400"/>
            <a:ext cx="19939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Front wheel</a:t>
            </a:r>
          </a:p>
        </p:txBody>
      </p:sp>
      <p:sp>
        <p:nvSpPr>
          <p:cNvPr id="11272" name="Text Box 8"/>
          <p:cNvSpPr txBox="1">
            <a:spLocks noChangeArrowheads="1"/>
          </p:cNvSpPr>
          <p:nvPr/>
        </p:nvSpPr>
        <p:spPr bwMode="auto">
          <a:xfrm>
            <a:off x="1930400" y="5130800"/>
            <a:ext cx="5842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      </a:t>
            </a:r>
            <a:r>
              <a:rPr lang="en-US" sz="1800" i="1">
                <a:solidFill>
                  <a:schemeClr val="tx1"/>
                </a:solidFill>
              </a:rPr>
              <a:t>Front wheel	      	back wheel</a:t>
            </a:r>
          </a:p>
        </p:txBody>
      </p:sp>
      <p:sp>
        <p:nvSpPr>
          <p:cNvPr id="11273" name="Text Box 9"/>
          <p:cNvSpPr txBox="1">
            <a:spLocks noChangeArrowheads="1"/>
          </p:cNvSpPr>
          <p:nvPr/>
        </p:nvSpPr>
        <p:spPr bwMode="auto">
          <a:xfrm>
            <a:off x="1184275" y="1047750"/>
            <a:ext cx="36290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11274" name="Text Box 10"/>
          <p:cNvSpPr txBox="1">
            <a:spLocks noChangeArrowheads="1"/>
          </p:cNvSpPr>
          <p:nvPr/>
        </p:nvSpPr>
        <p:spPr bwMode="auto">
          <a:xfrm>
            <a:off x="1219200" y="838200"/>
            <a:ext cx="29559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11275" name="Rectangle 11"/>
          <p:cNvSpPr>
            <a:spLocks noChangeArrowheads="1"/>
          </p:cNvSpPr>
          <p:nvPr/>
        </p:nvSpPr>
        <p:spPr bwMode="auto">
          <a:xfrm>
            <a:off x="1211263" y="2235200"/>
            <a:ext cx="6791325" cy="1295400"/>
          </a:xfrm>
          <a:prstGeom prst="rect">
            <a:avLst/>
          </a:prstGeom>
          <a:noFill/>
          <a:ln w="9525">
            <a:solidFill>
              <a:schemeClr val="tx1"/>
            </a:solidFill>
            <a:miter lim="800000"/>
            <a:headEnd/>
            <a:tailEnd/>
          </a:ln>
        </p:spPr>
        <p:txBody>
          <a:bodyPr wrap="none" anchor="ctr"/>
          <a:lstStyle/>
          <a:p>
            <a:endParaRPr lang="en-US"/>
          </a:p>
        </p:txBody>
      </p:sp>
      <p:sp>
        <p:nvSpPr>
          <p:cNvPr id="11276" name="Rectangle 12"/>
          <p:cNvSpPr>
            <a:spLocks noChangeArrowheads="1"/>
          </p:cNvSpPr>
          <p:nvPr/>
        </p:nvSpPr>
        <p:spPr bwMode="auto">
          <a:xfrm>
            <a:off x="1265238" y="4165600"/>
            <a:ext cx="6794500" cy="1778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43000" y="1581150"/>
            <a:ext cx="75946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Here</a:t>
            </a:r>
            <a:r>
              <a:rPr lang="en-US" sz="2000">
                <a:solidFill>
                  <a:schemeClr val="tx1"/>
                </a:solidFill>
                <a:latin typeface="Times New Roman" pitchFamily="18" charset="0"/>
              </a:rPr>
              <a:t>’</a:t>
            </a:r>
            <a:r>
              <a:rPr lang="en-US" sz="2000">
                <a:solidFill>
                  <a:schemeClr val="tx1"/>
                </a:solidFill>
              </a:rPr>
              <a:t>s another example:</a:t>
            </a:r>
          </a:p>
        </p:txBody>
      </p:sp>
      <p:pic>
        <p:nvPicPr>
          <p:cNvPr id="12291" name="Picture 3" descr="bikenoback1"/>
          <p:cNvPicPr>
            <a:picLocks noChangeAspect="1" noChangeArrowheads="1"/>
          </p:cNvPicPr>
          <p:nvPr/>
        </p:nvPicPr>
        <p:blipFill>
          <a:blip r:embed="rId2" cstate="print"/>
          <a:srcRect/>
          <a:stretch>
            <a:fillRect/>
          </a:stretch>
        </p:blipFill>
        <p:spPr bwMode="auto">
          <a:xfrm>
            <a:off x="3892550" y="2209800"/>
            <a:ext cx="1358900" cy="1016000"/>
          </a:xfrm>
          <a:prstGeom prst="rect">
            <a:avLst/>
          </a:prstGeom>
          <a:noFill/>
          <a:ln w="9525">
            <a:noFill/>
            <a:miter lim="800000"/>
            <a:headEnd/>
            <a:tailEnd/>
          </a:ln>
        </p:spPr>
      </p:pic>
      <p:sp>
        <p:nvSpPr>
          <p:cNvPr id="12292" name="Text Box 4"/>
          <p:cNvSpPr txBox="1">
            <a:spLocks noChangeArrowheads="1"/>
          </p:cNvSpPr>
          <p:nvPr/>
        </p:nvSpPr>
        <p:spPr bwMode="auto">
          <a:xfrm>
            <a:off x="1295400" y="3200400"/>
            <a:ext cx="4495800" cy="3968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The new manager at the restaurant</a:t>
            </a:r>
          </a:p>
        </p:txBody>
      </p:sp>
      <p:pic>
        <p:nvPicPr>
          <p:cNvPr id="12293" name="Picture 5" descr="PamBiketrans"/>
          <p:cNvPicPr>
            <a:picLocks noChangeAspect="1" noChangeArrowheads="1"/>
          </p:cNvPicPr>
          <p:nvPr/>
        </p:nvPicPr>
        <p:blipFill>
          <a:blip r:embed="rId3" cstate="print"/>
          <a:srcRect/>
          <a:stretch>
            <a:fillRect/>
          </a:stretch>
        </p:blipFill>
        <p:spPr bwMode="auto">
          <a:xfrm>
            <a:off x="3844925" y="4267200"/>
            <a:ext cx="1452563" cy="809625"/>
          </a:xfrm>
          <a:prstGeom prst="rect">
            <a:avLst/>
          </a:prstGeom>
          <a:noFill/>
          <a:ln w="9525">
            <a:noFill/>
            <a:miter lim="800000"/>
            <a:headEnd/>
            <a:tailEnd/>
          </a:ln>
        </p:spPr>
      </p:pic>
      <p:sp>
        <p:nvSpPr>
          <p:cNvPr id="12294" name="Text Box 6"/>
          <p:cNvSpPr txBox="1">
            <a:spLocks noChangeArrowheads="1"/>
          </p:cNvSpPr>
          <p:nvPr/>
        </p:nvSpPr>
        <p:spPr bwMode="auto">
          <a:xfrm>
            <a:off x="1257300" y="5549900"/>
            <a:ext cx="71247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 new manager at the restaurant wants to lower prices.</a:t>
            </a:r>
          </a:p>
        </p:txBody>
      </p:sp>
      <p:sp>
        <p:nvSpPr>
          <p:cNvPr id="12295" name="Text Box 7"/>
          <p:cNvSpPr txBox="1">
            <a:spLocks noChangeArrowheads="1"/>
          </p:cNvSpPr>
          <p:nvPr/>
        </p:nvSpPr>
        <p:spPr bwMode="auto">
          <a:xfrm>
            <a:off x="2286000" y="2819400"/>
            <a:ext cx="19939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Front wheel</a:t>
            </a:r>
          </a:p>
        </p:txBody>
      </p:sp>
      <p:sp>
        <p:nvSpPr>
          <p:cNvPr id="12296" name="Text Box 8"/>
          <p:cNvSpPr txBox="1">
            <a:spLocks noChangeArrowheads="1"/>
          </p:cNvSpPr>
          <p:nvPr/>
        </p:nvSpPr>
        <p:spPr bwMode="auto">
          <a:xfrm>
            <a:off x="1930400" y="5130800"/>
            <a:ext cx="5842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       </a:t>
            </a:r>
            <a:r>
              <a:rPr lang="en-US" sz="1800" i="1">
                <a:solidFill>
                  <a:schemeClr val="tx1"/>
                </a:solidFill>
              </a:rPr>
              <a:t>Front wheel	      	               back wheel</a:t>
            </a:r>
          </a:p>
        </p:txBody>
      </p:sp>
      <p:sp>
        <p:nvSpPr>
          <p:cNvPr id="12297" name="Text Box 9"/>
          <p:cNvSpPr txBox="1">
            <a:spLocks noChangeArrowheads="1"/>
          </p:cNvSpPr>
          <p:nvPr/>
        </p:nvSpPr>
        <p:spPr bwMode="auto">
          <a:xfrm>
            <a:off x="1184275" y="1047750"/>
            <a:ext cx="36290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12298" name="Text Box 10"/>
          <p:cNvSpPr txBox="1">
            <a:spLocks noChangeArrowheads="1"/>
          </p:cNvSpPr>
          <p:nvPr/>
        </p:nvSpPr>
        <p:spPr bwMode="auto">
          <a:xfrm>
            <a:off x="1135063" y="838200"/>
            <a:ext cx="29559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12299" name="Rectangle 12"/>
          <p:cNvSpPr>
            <a:spLocks noChangeArrowheads="1"/>
          </p:cNvSpPr>
          <p:nvPr/>
        </p:nvSpPr>
        <p:spPr bwMode="auto">
          <a:xfrm>
            <a:off x="1141413" y="2197100"/>
            <a:ext cx="6832600" cy="1384300"/>
          </a:xfrm>
          <a:prstGeom prst="rect">
            <a:avLst/>
          </a:prstGeom>
          <a:noFill/>
          <a:ln w="9525">
            <a:solidFill>
              <a:schemeClr val="tx1"/>
            </a:solidFill>
            <a:miter lim="800000"/>
            <a:headEnd/>
            <a:tailEnd/>
          </a:ln>
        </p:spPr>
        <p:txBody>
          <a:bodyPr wrap="none" anchor="ctr"/>
          <a:lstStyle/>
          <a:p>
            <a:endParaRPr lang="en-US"/>
          </a:p>
        </p:txBody>
      </p:sp>
      <p:sp>
        <p:nvSpPr>
          <p:cNvPr id="12300" name="Rectangle 14"/>
          <p:cNvSpPr>
            <a:spLocks noChangeArrowheads="1"/>
          </p:cNvSpPr>
          <p:nvPr/>
        </p:nvSpPr>
        <p:spPr bwMode="auto">
          <a:xfrm>
            <a:off x="1128713" y="4124325"/>
            <a:ext cx="6858000" cy="1838325"/>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958975" y="1708150"/>
            <a:ext cx="52197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subject and predicate can be short.</a:t>
            </a:r>
          </a:p>
        </p:txBody>
      </p:sp>
      <p:sp>
        <p:nvSpPr>
          <p:cNvPr id="13315" name="Text Box 4"/>
          <p:cNvSpPr txBox="1">
            <a:spLocks noChangeArrowheads="1"/>
          </p:cNvSpPr>
          <p:nvPr/>
        </p:nvSpPr>
        <p:spPr bwMode="auto">
          <a:xfrm>
            <a:off x="3333750" y="2946400"/>
            <a:ext cx="2476500" cy="396875"/>
          </a:xfrm>
          <a:prstGeom prst="rect">
            <a:avLst/>
          </a:prstGeom>
          <a:noFill/>
          <a:ln w="9525">
            <a:noFill/>
            <a:miter lim="800000"/>
            <a:headEnd/>
            <a:tailEnd/>
          </a:ln>
        </p:spPr>
        <p:txBody>
          <a:bodyPr>
            <a:spAutoFit/>
          </a:bodyPr>
          <a:lstStyle/>
          <a:p>
            <a:pPr>
              <a:spcBef>
                <a:spcPct val="50000"/>
              </a:spcBef>
            </a:pPr>
            <a:r>
              <a:rPr lang="en-US" sz="2000">
                <a:solidFill>
                  <a:srgbClr val="0033CC"/>
                </a:solidFill>
              </a:rPr>
              <a:t>The baby sleeps.</a:t>
            </a:r>
          </a:p>
        </p:txBody>
      </p:sp>
      <p:pic>
        <p:nvPicPr>
          <p:cNvPr id="13316" name="Picture 5" descr="PamBiketrans"/>
          <p:cNvPicPr>
            <a:picLocks noChangeAspect="1" noChangeArrowheads="1"/>
          </p:cNvPicPr>
          <p:nvPr/>
        </p:nvPicPr>
        <p:blipFill>
          <a:blip r:embed="rId2" cstate="print"/>
          <a:srcRect/>
          <a:stretch>
            <a:fillRect/>
          </a:stretch>
        </p:blipFill>
        <p:spPr bwMode="auto">
          <a:xfrm>
            <a:off x="3902075" y="4343400"/>
            <a:ext cx="1338263" cy="746125"/>
          </a:xfrm>
          <a:prstGeom prst="rect">
            <a:avLst/>
          </a:prstGeom>
          <a:noFill/>
          <a:ln w="9525">
            <a:noFill/>
            <a:miter lim="800000"/>
            <a:headEnd/>
            <a:tailEnd/>
          </a:ln>
        </p:spPr>
      </p:pic>
      <p:sp>
        <p:nvSpPr>
          <p:cNvPr id="13317" name="Text Box 6"/>
          <p:cNvSpPr txBox="1">
            <a:spLocks noChangeArrowheads="1"/>
          </p:cNvSpPr>
          <p:nvPr/>
        </p:nvSpPr>
        <p:spPr bwMode="auto">
          <a:xfrm>
            <a:off x="1600200" y="5181600"/>
            <a:ext cx="6908800" cy="396875"/>
          </a:xfrm>
          <a:prstGeom prst="rect">
            <a:avLst/>
          </a:prstGeom>
          <a:noFill/>
          <a:ln w="9525">
            <a:noFill/>
            <a:miter lim="800000"/>
            <a:headEnd/>
            <a:tailEnd/>
          </a:ln>
        </p:spPr>
        <p:txBody>
          <a:bodyPr>
            <a:spAutoFit/>
          </a:bodyPr>
          <a:lstStyle/>
          <a:p>
            <a:pPr>
              <a:spcBef>
                <a:spcPct val="50000"/>
              </a:spcBef>
            </a:pPr>
            <a:r>
              <a:rPr lang="en-US" sz="2000">
                <a:solidFill>
                  <a:srgbClr val="0033CC"/>
                </a:solidFill>
              </a:rPr>
              <a:t>The </a:t>
            </a:r>
            <a:r>
              <a:rPr lang="en-US" sz="2000"/>
              <a:t>four-month old</a:t>
            </a:r>
            <a:r>
              <a:rPr lang="en-US" sz="2000">
                <a:solidFill>
                  <a:srgbClr val="0033CC"/>
                </a:solidFill>
              </a:rPr>
              <a:t> baby </a:t>
            </a:r>
            <a:r>
              <a:rPr lang="en-US" sz="2000"/>
              <a:t>now</a:t>
            </a:r>
            <a:r>
              <a:rPr lang="en-US" sz="2000">
                <a:solidFill>
                  <a:srgbClr val="0033CC"/>
                </a:solidFill>
              </a:rPr>
              <a:t> sleeps </a:t>
            </a:r>
            <a:r>
              <a:rPr lang="en-US" sz="2000"/>
              <a:t>through the night</a:t>
            </a:r>
            <a:r>
              <a:rPr lang="en-US" sz="2000">
                <a:solidFill>
                  <a:srgbClr val="0033CC"/>
                </a:solidFill>
              </a:rPr>
              <a:t>.</a:t>
            </a:r>
          </a:p>
        </p:txBody>
      </p:sp>
      <p:pic>
        <p:nvPicPr>
          <p:cNvPr id="13318" name="Picture 7" descr="PamBiketrans"/>
          <p:cNvPicPr>
            <a:picLocks noChangeAspect="1" noChangeArrowheads="1"/>
          </p:cNvPicPr>
          <p:nvPr/>
        </p:nvPicPr>
        <p:blipFill>
          <a:blip r:embed="rId2" cstate="print"/>
          <a:srcRect/>
          <a:stretch>
            <a:fillRect/>
          </a:stretch>
        </p:blipFill>
        <p:spPr bwMode="auto">
          <a:xfrm>
            <a:off x="3933825" y="2209800"/>
            <a:ext cx="1274763" cy="747713"/>
          </a:xfrm>
          <a:prstGeom prst="rect">
            <a:avLst/>
          </a:prstGeom>
          <a:noFill/>
          <a:ln w="9525">
            <a:noFill/>
            <a:miter lim="800000"/>
            <a:headEnd/>
            <a:tailEnd/>
          </a:ln>
        </p:spPr>
      </p:pic>
      <p:sp>
        <p:nvSpPr>
          <p:cNvPr id="13319" name="Text Box 8"/>
          <p:cNvSpPr txBox="1">
            <a:spLocks noChangeArrowheads="1"/>
          </p:cNvSpPr>
          <p:nvPr/>
        </p:nvSpPr>
        <p:spPr bwMode="auto">
          <a:xfrm>
            <a:off x="2060575" y="3848100"/>
            <a:ext cx="5127625"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But most of the time we add more details.</a:t>
            </a:r>
          </a:p>
        </p:txBody>
      </p:sp>
      <p:sp>
        <p:nvSpPr>
          <p:cNvPr id="13320" name="Text Box 10"/>
          <p:cNvSpPr txBox="1">
            <a:spLocks noChangeArrowheads="1"/>
          </p:cNvSpPr>
          <p:nvPr/>
        </p:nvSpPr>
        <p:spPr bwMode="auto">
          <a:xfrm>
            <a:off x="1219200" y="838200"/>
            <a:ext cx="40100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84275" y="1581150"/>
            <a:ext cx="75946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A subject tells us </a:t>
            </a:r>
            <a:r>
              <a:rPr lang="en-US" sz="2000" i="1">
                <a:solidFill>
                  <a:schemeClr val="tx1"/>
                </a:solidFill>
              </a:rPr>
              <a:t>who or what.  </a:t>
            </a:r>
            <a:r>
              <a:rPr lang="en-US" sz="2000">
                <a:solidFill>
                  <a:schemeClr val="tx1"/>
                </a:solidFill>
              </a:rPr>
              <a:t>The predicate tells us</a:t>
            </a:r>
            <a:r>
              <a:rPr lang="en-US" sz="2000" i="1">
                <a:solidFill>
                  <a:schemeClr val="tx1"/>
                </a:solidFill>
              </a:rPr>
              <a:t> what about it</a:t>
            </a:r>
            <a:r>
              <a:rPr lang="en-US" sz="2000">
                <a:solidFill>
                  <a:schemeClr val="tx1"/>
                </a:solidFill>
              </a:rPr>
              <a:t>.</a:t>
            </a:r>
          </a:p>
        </p:txBody>
      </p:sp>
      <p:pic>
        <p:nvPicPr>
          <p:cNvPr id="14339" name="Picture 5" descr="PamBiketrans"/>
          <p:cNvPicPr>
            <a:picLocks noChangeAspect="1" noChangeArrowheads="1"/>
          </p:cNvPicPr>
          <p:nvPr/>
        </p:nvPicPr>
        <p:blipFill>
          <a:blip r:embed="rId2" cstate="print"/>
          <a:srcRect/>
          <a:stretch>
            <a:fillRect/>
          </a:stretch>
        </p:blipFill>
        <p:spPr bwMode="auto">
          <a:xfrm>
            <a:off x="3657600" y="2438400"/>
            <a:ext cx="1452563" cy="809625"/>
          </a:xfrm>
          <a:prstGeom prst="rect">
            <a:avLst/>
          </a:prstGeom>
          <a:noFill/>
          <a:ln w="9525">
            <a:noFill/>
            <a:miter lim="800000"/>
            <a:headEnd/>
            <a:tailEnd/>
          </a:ln>
        </p:spPr>
      </p:pic>
      <p:sp>
        <p:nvSpPr>
          <p:cNvPr id="14340" name="Text Box 6"/>
          <p:cNvSpPr txBox="1">
            <a:spLocks noChangeArrowheads="1"/>
          </p:cNvSpPr>
          <p:nvPr/>
        </p:nvSpPr>
        <p:spPr bwMode="auto">
          <a:xfrm>
            <a:off x="1371600" y="5651500"/>
            <a:ext cx="77724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      The children</a:t>
            </a:r>
            <a:r>
              <a:rPr lang="en-US" sz="2000">
                <a:solidFill>
                  <a:schemeClr val="hlink"/>
                </a:solidFill>
                <a:latin typeface="Times New Roman" pitchFamily="18" charset="0"/>
              </a:rPr>
              <a:t>’</a:t>
            </a:r>
            <a:r>
              <a:rPr lang="en-US" sz="2000">
                <a:solidFill>
                  <a:schemeClr val="hlink"/>
                </a:solidFill>
              </a:rPr>
              <a:t>s dreams     have come true. </a:t>
            </a:r>
          </a:p>
        </p:txBody>
      </p:sp>
      <p:sp>
        <p:nvSpPr>
          <p:cNvPr id="14341" name="Text Box 7"/>
          <p:cNvSpPr txBox="1">
            <a:spLocks noChangeArrowheads="1"/>
          </p:cNvSpPr>
          <p:nvPr/>
        </p:nvSpPr>
        <p:spPr bwMode="auto">
          <a:xfrm>
            <a:off x="2209800" y="2819400"/>
            <a:ext cx="19939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  </a:t>
            </a:r>
          </a:p>
        </p:txBody>
      </p:sp>
      <p:sp>
        <p:nvSpPr>
          <p:cNvPr id="14342" name="Text Box 8"/>
          <p:cNvSpPr txBox="1">
            <a:spLocks noChangeArrowheads="1"/>
          </p:cNvSpPr>
          <p:nvPr/>
        </p:nvSpPr>
        <p:spPr bwMode="auto">
          <a:xfrm>
            <a:off x="1905000" y="3505200"/>
            <a:ext cx="5842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             </a:t>
            </a:r>
            <a:r>
              <a:rPr lang="en-US" sz="1800" i="1">
                <a:solidFill>
                  <a:schemeClr val="tx1"/>
                </a:solidFill>
              </a:rPr>
              <a:t>Who or what	 What about it</a:t>
            </a:r>
          </a:p>
        </p:txBody>
      </p:sp>
      <p:sp>
        <p:nvSpPr>
          <p:cNvPr id="14343" name="Text Box 9"/>
          <p:cNvSpPr txBox="1">
            <a:spLocks noChangeArrowheads="1"/>
          </p:cNvSpPr>
          <p:nvPr/>
        </p:nvSpPr>
        <p:spPr bwMode="auto">
          <a:xfrm>
            <a:off x="1184275" y="1047750"/>
            <a:ext cx="36290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14344" name="Text Box 10"/>
          <p:cNvSpPr txBox="1">
            <a:spLocks noChangeArrowheads="1"/>
          </p:cNvSpPr>
          <p:nvPr/>
        </p:nvSpPr>
        <p:spPr bwMode="auto">
          <a:xfrm>
            <a:off x="1219200" y="838200"/>
            <a:ext cx="29559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14345" name="Text Box 11"/>
          <p:cNvSpPr txBox="1">
            <a:spLocks noChangeArrowheads="1"/>
          </p:cNvSpPr>
          <p:nvPr/>
        </p:nvSpPr>
        <p:spPr bwMode="auto">
          <a:xfrm>
            <a:off x="628650" y="4597400"/>
            <a:ext cx="7886700" cy="396875"/>
          </a:xfrm>
          <a:prstGeom prst="rect">
            <a:avLst/>
          </a:prstGeom>
          <a:noFill/>
          <a:ln w="9525">
            <a:noFill/>
            <a:miter lim="800000"/>
            <a:headEnd/>
            <a:tailEnd/>
          </a:ln>
        </p:spPr>
        <p:txBody>
          <a:bodyPr>
            <a:spAutoFit/>
          </a:bodyPr>
          <a:lstStyle/>
          <a:p>
            <a:pPr>
              <a:spcBef>
                <a:spcPct val="50000"/>
              </a:spcBef>
            </a:pPr>
            <a:r>
              <a:rPr lang="en-US" sz="2000">
                <a:solidFill>
                  <a:srgbClr val="000000"/>
                </a:solidFill>
                <a:latin typeface="Shruti" pitchFamily="34" charset="0"/>
              </a:rPr>
              <a:t>	  </a:t>
            </a:r>
            <a:r>
              <a:rPr lang="en-US" sz="2000">
                <a:solidFill>
                  <a:schemeClr val="hlink"/>
                </a:solidFill>
              </a:rPr>
              <a:t>How you play the game    makes all the difference.</a:t>
            </a:r>
          </a:p>
        </p:txBody>
      </p:sp>
      <p:sp>
        <p:nvSpPr>
          <p:cNvPr id="14346" name="Text Box 12"/>
          <p:cNvSpPr txBox="1">
            <a:spLocks noChangeArrowheads="1"/>
          </p:cNvSpPr>
          <p:nvPr/>
        </p:nvSpPr>
        <p:spPr bwMode="auto">
          <a:xfrm>
            <a:off x="1562100" y="5080000"/>
            <a:ext cx="6502400" cy="396875"/>
          </a:xfrm>
          <a:prstGeom prst="rect">
            <a:avLst/>
          </a:prstGeom>
          <a:noFill/>
          <a:ln w="9525">
            <a:noFill/>
            <a:miter lim="800000"/>
            <a:headEnd/>
            <a:tailEnd/>
          </a:ln>
        </p:spPr>
        <p:txBody>
          <a:bodyPr>
            <a:spAutoFit/>
          </a:bodyPr>
          <a:lstStyle/>
          <a:p>
            <a:pPr>
              <a:spcBef>
                <a:spcPct val="50000"/>
              </a:spcBef>
            </a:pPr>
            <a:r>
              <a:rPr lang="en-US" sz="2000"/>
              <a:t>          </a:t>
            </a:r>
            <a:r>
              <a:rPr lang="en-US" sz="2000">
                <a:solidFill>
                  <a:schemeClr val="hlink"/>
                </a:solidFill>
              </a:rPr>
              <a:t>What goes around     comes around</a:t>
            </a:r>
          </a:p>
        </p:txBody>
      </p:sp>
      <p:sp>
        <p:nvSpPr>
          <p:cNvPr id="14347" name="Text Box 13"/>
          <p:cNvSpPr txBox="1">
            <a:spLocks noChangeArrowheads="1"/>
          </p:cNvSpPr>
          <p:nvPr/>
        </p:nvSpPr>
        <p:spPr bwMode="auto">
          <a:xfrm>
            <a:off x="2238375" y="4902200"/>
            <a:ext cx="5111750" cy="396875"/>
          </a:xfrm>
          <a:prstGeom prst="rect">
            <a:avLst/>
          </a:prstGeom>
          <a:noFill/>
          <a:ln w="9525">
            <a:noFill/>
            <a:miter lim="800000"/>
            <a:headEnd/>
            <a:tailEnd/>
          </a:ln>
        </p:spPr>
        <p:txBody>
          <a:bodyPr>
            <a:spAutoFit/>
          </a:bodyPr>
          <a:lstStyle/>
          <a:p>
            <a:pPr>
              <a:spcBef>
                <a:spcPct val="50000"/>
              </a:spcBef>
            </a:pPr>
            <a:endParaRPr lang="en-US" sz="2000"/>
          </a:p>
        </p:txBody>
      </p:sp>
      <p:sp>
        <p:nvSpPr>
          <p:cNvPr id="14348" name="Text Box 14"/>
          <p:cNvSpPr txBox="1">
            <a:spLocks noChangeArrowheads="1"/>
          </p:cNvSpPr>
          <p:nvPr/>
        </p:nvSpPr>
        <p:spPr bwMode="auto">
          <a:xfrm>
            <a:off x="1422400" y="4025900"/>
            <a:ext cx="7391400" cy="396875"/>
          </a:xfrm>
          <a:prstGeom prst="rect">
            <a:avLst/>
          </a:prstGeom>
          <a:noFill/>
          <a:ln w="9525">
            <a:noFill/>
            <a:miter lim="800000"/>
            <a:headEnd/>
            <a:tailEnd/>
          </a:ln>
        </p:spPr>
        <p:txBody>
          <a:bodyPr>
            <a:spAutoFit/>
          </a:bodyPr>
          <a:lstStyle/>
          <a:p>
            <a:pPr>
              <a:spcBef>
                <a:spcPct val="50000"/>
              </a:spcBef>
            </a:pPr>
            <a:r>
              <a:rPr lang="en-US" sz="2000"/>
              <a:t>	 	</a:t>
            </a:r>
            <a:r>
              <a:rPr lang="en-US" sz="2000">
                <a:solidFill>
                  <a:schemeClr val="hlink"/>
                </a:solidFill>
              </a:rPr>
              <a:t>Someone     has sent us flowers.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184275" y="1206500"/>
            <a:ext cx="66262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15363" name="Text Box 3"/>
          <p:cNvSpPr txBox="1">
            <a:spLocks noChangeArrowheads="1"/>
          </p:cNvSpPr>
          <p:nvPr/>
        </p:nvSpPr>
        <p:spPr bwMode="auto">
          <a:xfrm>
            <a:off x="1098550" y="1858963"/>
            <a:ext cx="6918325"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One of the ways to add detail is to use adjectives.  Adjectives are words that describe a person, place, or thing.</a:t>
            </a:r>
          </a:p>
        </p:txBody>
      </p:sp>
      <p:sp>
        <p:nvSpPr>
          <p:cNvPr id="15364" name="Text Box 4"/>
          <p:cNvSpPr txBox="1">
            <a:spLocks noChangeArrowheads="1"/>
          </p:cNvSpPr>
          <p:nvPr/>
        </p:nvSpPr>
        <p:spPr bwMode="auto">
          <a:xfrm>
            <a:off x="1452563" y="2924175"/>
            <a:ext cx="7175500" cy="1768475"/>
          </a:xfrm>
          <a:prstGeom prst="rect">
            <a:avLst/>
          </a:prstGeom>
          <a:noFill/>
          <a:ln w="9525">
            <a:noFill/>
            <a:miter lim="800000"/>
            <a:headEnd/>
            <a:tailEnd/>
          </a:ln>
        </p:spPr>
        <p:txBody>
          <a:bodyPr>
            <a:spAutoFit/>
          </a:bodyPr>
          <a:lstStyle/>
          <a:p>
            <a:pPr>
              <a:spcBef>
                <a:spcPct val="50000"/>
              </a:spcBef>
            </a:pPr>
            <a:r>
              <a:rPr lang="en-US" sz="2000">
                <a:solidFill>
                  <a:schemeClr val="tx1"/>
                </a:solidFill>
              </a:rPr>
              <a:t>I love cookies with </a:t>
            </a:r>
            <a:r>
              <a:rPr lang="en-US" sz="2000"/>
              <a:t>crispy</a:t>
            </a:r>
            <a:r>
              <a:rPr lang="en-US" sz="2000">
                <a:solidFill>
                  <a:schemeClr val="tx1"/>
                </a:solidFill>
              </a:rPr>
              <a:t> edges and </a:t>
            </a:r>
            <a:r>
              <a:rPr lang="en-US" sz="2000"/>
              <a:t>chewy</a:t>
            </a:r>
            <a:r>
              <a:rPr lang="en-US" sz="2000">
                <a:solidFill>
                  <a:schemeClr val="tx1"/>
                </a:solidFill>
              </a:rPr>
              <a:t> centers.</a:t>
            </a:r>
          </a:p>
          <a:p>
            <a:pPr>
              <a:spcBef>
                <a:spcPct val="50000"/>
              </a:spcBef>
            </a:pPr>
            <a:r>
              <a:rPr lang="en-US" sz="2000">
                <a:solidFill>
                  <a:schemeClr val="tx1"/>
                </a:solidFill>
              </a:rPr>
              <a:t>The </a:t>
            </a:r>
            <a:r>
              <a:rPr lang="en-US" sz="2000"/>
              <a:t>annual</a:t>
            </a:r>
            <a:r>
              <a:rPr lang="en-US" sz="2000">
                <a:solidFill>
                  <a:schemeClr val="tx1"/>
                </a:solidFill>
              </a:rPr>
              <a:t> seminar explains how to start a </a:t>
            </a:r>
            <a:r>
              <a:rPr lang="en-US" sz="2000"/>
              <a:t>small</a:t>
            </a:r>
            <a:r>
              <a:rPr lang="en-US" sz="2000">
                <a:solidFill>
                  <a:schemeClr val="tx1"/>
                </a:solidFill>
              </a:rPr>
              <a:t> business.</a:t>
            </a:r>
          </a:p>
          <a:p>
            <a:pPr>
              <a:spcBef>
                <a:spcPct val="50000"/>
              </a:spcBef>
            </a:pPr>
            <a:r>
              <a:rPr lang="en-US" sz="2000">
                <a:solidFill>
                  <a:schemeClr val="tx1"/>
                </a:solidFill>
              </a:rPr>
              <a:t>Meditation helps create a </a:t>
            </a:r>
            <a:r>
              <a:rPr lang="en-US" sz="2000"/>
              <a:t>peaceful</a:t>
            </a:r>
            <a:r>
              <a:rPr lang="en-US" sz="2000">
                <a:solidFill>
                  <a:schemeClr val="tx1"/>
                </a:solidFill>
              </a:rPr>
              <a:t> mind and </a:t>
            </a:r>
            <a:r>
              <a:rPr lang="en-US" sz="2000"/>
              <a:t>healthy</a:t>
            </a:r>
            <a:r>
              <a:rPr lang="en-US" sz="2000">
                <a:solidFill>
                  <a:schemeClr val="tx1"/>
                </a:solidFill>
              </a:rPr>
              <a:t> body.</a:t>
            </a:r>
          </a:p>
          <a:p>
            <a:pPr>
              <a:spcBef>
                <a:spcPct val="50000"/>
              </a:spcBef>
            </a:pPr>
            <a:r>
              <a:rPr lang="en-US" sz="2000">
                <a:solidFill>
                  <a:schemeClr val="tx1"/>
                </a:solidFill>
              </a:rPr>
              <a:t>We saw a </a:t>
            </a:r>
            <a:r>
              <a:rPr lang="en-US" sz="2000"/>
              <a:t>quiet</a:t>
            </a:r>
            <a:r>
              <a:rPr lang="en-US" sz="2000">
                <a:solidFill>
                  <a:schemeClr val="tx1"/>
                </a:solidFill>
              </a:rPr>
              <a:t> gentleness hidden beneath his smile. </a:t>
            </a:r>
          </a:p>
        </p:txBody>
      </p:sp>
      <p:sp>
        <p:nvSpPr>
          <p:cNvPr id="15365" name="Text Box 5"/>
          <p:cNvSpPr txBox="1">
            <a:spLocks noChangeArrowheads="1"/>
          </p:cNvSpPr>
          <p:nvPr/>
        </p:nvSpPr>
        <p:spPr bwMode="auto">
          <a:xfrm>
            <a:off x="3316288" y="838200"/>
            <a:ext cx="2846387"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ADJECTIVES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19200" y="1143000"/>
            <a:ext cx="6880225"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Notice the extra details that adjectives give to these sentences:</a:t>
            </a:r>
          </a:p>
        </p:txBody>
      </p:sp>
      <p:sp>
        <p:nvSpPr>
          <p:cNvPr id="16387" name="Text Box 3"/>
          <p:cNvSpPr txBox="1">
            <a:spLocks noChangeArrowheads="1"/>
          </p:cNvSpPr>
          <p:nvPr/>
        </p:nvSpPr>
        <p:spPr bwMode="auto">
          <a:xfrm>
            <a:off x="1562100" y="2159000"/>
            <a:ext cx="70104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 explained it with logic.</a:t>
            </a:r>
          </a:p>
        </p:txBody>
      </p:sp>
      <p:sp>
        <p:nvSpPr>
          <p:cNvPr id="265220" name="Text Box 4"/>
          <p:cNvSpPr txBox="1">
            <a:spLocks noChangeArrowheads="1"/>
          </p:cNvSpPr>
          <p:nvPr/>
        </p:nvSpPr>
        <p:spPr bwMode="auto">
          <a:xfrm>
            <a:off x="1600200" y="2692400"/>
            <a:ext cx="7099300"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 explained it with </a:t>
            </a:r>
            <a:r>
              <a:rPr lang="en-US" sz="2000"/>
              <a:t>cold, chilling</a:t>
            </a:r>
            <a:r>
              <a:rPr lang="en-US" sz="2000">
                <a:solidFill>
                  <a:schemeClr val="tx1"/>
                </a:solidFill>
              </a:rPr>
              <a:t> logic. </a:t>
            </a:r>
          </a:p>
          <a:p>
            <a:pPr>
              <a:spcBef>
                <a:spcPct val="50000"/>
              </a:spcBef>
            </a:pPr>
            <a:r>
              <a:rPr lang="en-US" sz="2000">
                <a:solidFill>
                  <a:schemeClr val="tx1"/>
                </a:solidFill>
              </a:rPr>
              <a:t>			</a:t>
            </a:r>
            <a:r>
              <a:rPr lang="en-US" sz="2000">
                <a:solidFill>
                  <a:schemeClr val="tx1"/>
                </a:solidFill>
                <a:latin typeface="Times New Roman" pitchFamily="18" charset="0"/>
              </a:rPr>
              <a:t>–</a:t>
            </a:r>
            <a:r>
              <a:rPr lang="en-US" sz="2000">
                <a:solidFill>
                  <a:schemeClr val="tx1"/>
                </a:solidFill>
              </a:rPr>
              <a:t> </a:t>
            </a:r>
            <a:r>
              <a:rPr lang="en-US" sz="1600">
                <a:solidFill>
                  <a:schemeClr val="tx1"/>
                </a:solidFill>
              </a:rPr>
              <a:t>Joseph Marshall, Jr., </a:t>
            </a:r>
            <a:r>
              <a:rPr lang="en-US" sz="1600" i="1">
                <a:solidFill>
                  <a:schemeClr val="tx1"/>
                </a:solidFill>
              </a:rPr>
              <a:t>Street Soldier</a:t>
            </a:r>
          </a:p>
        </p:txBody>
      </p:sp>
      <p:sp>
        <p:nvSpPr>
          <p:cNvPr id="16389" name="Text Box 5"/>
          <p:cNvSpPr txBox="1">
            <a:spLocks noChangeArrowheads="1"/>
          </p:cNvSpPr>
          <p:nvPr/>
        </p:nvSpPr>
        <p:spPr bwMode="auto">
          <a:xfrm>
            <a:off x="1549400" y="3975100"/>
            <a:ext cx="62738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Dinner was a time of dishes and activity.</a:t>
            </a:r>
          </a:p>
        </p:txBody>
      </p:sp>
      <p:sp>
        <p:nvSpPr>
          <p:cNvPr id="265222" name="Text Box 6"/>
          <p:cNvSpPr txBox="1">
            <a:spLocks noChangeArrowheads="1"/>
          </p:cNvSpPr>
          <p:nvPr/>
        </p:nvSpPr>
        <p:spPr bwMode="auto">
          <a:xfrm>
            <a:off x="1549400" y="4597400"/>
            <a:ext cx="6426200" cy="1158875"/>
          </a:xfrm>
          <a:prstGeom prst="rect">
            <a:avLst/>
          </a:prstGeom>
          <a:noFill/>
          <a:ln w="9525">
            <a:noFill/>
            <a:miter lim="800000"/>
            <a:headEnd/>
            <a:tailEnd/>
          </a:ln>
        </p:spPr>
        <p:txBody>
          <a:bodyPr>
            <a:spAutoFit/>
          </a:bodyPr>
          <a:lstStyle/>
          <a:p>
            <a:pPr>
              <a:spcBef>
                <a:spcPct val="50000"/>
              </a:spcBef>
            </a:pPr>
            <a:r>
              <a:rPr lang="en-US" sz="2000">
                <a:solidFill>
                  <a:schemeClr val="tx1"/>
                </a:solidFill>
              </a:rPr>
              <a:t>Dinner was a </a:t>
            </a:r>
            <a:r>
              <a:rPr lang="en-US" sz="2000"/>
              <a:t>noisy</a:t>
            </a:r>
            <a:r>
              <a:rPr lang="en-US" sz="2000">
                <a:solidFill>
                  <a:schemeClr val="tx1"/>
                </a:solidFill>
              </a:rPr>
              <a:t> time of </a:t>
            </a:r>
            <a:r>
              <a:rPr lang="en-US" sz="2000"/>
              <a:t>clattering</a:t>
            </a:r>
            <a:r>
              <a:rPr lang="en-US" sz="2000">
                <a:solidFill>
                  <a:schemeClr val="tx1"/>
                </a:solidFill>
              </a:rPr>
              <a:t> dishes and </a:t>
            </a:r>
            <a:r>
              <a:rPr lang="en-US" sz="2000"/>
              <a:t>endless</a:t>
            </a:r>
            <a:r>
              <a:rPr lang="en-US" sz="2000">
                <a:solidFill>
                  <a:schemeClr val="tx1"/>
                </a:solidFill>
              </a:rPr>
              <a:t> activity.</a:t>
            </a:r>
          </a:p>
          <a:p>
            <a:pPr>
              <a:spcBef>
                <a:spcPct val="50000"/>
              </a:spcBef>
            </a:pPr>
            <a:r>
              <a:rPr lang="en-US" sz="2000">
                <a:solidFill>
                  <a:schemeClr val="tx1"/>
                </a:solidFill>
              </a:rPr>
              <a:t>	 		</a:t>
            </a:r>
            <a:r>
              <a:rPr lang="en-US" sz="2000">
                <a:solidFill>
                  <a:schemeClr val="tx1"/>
                </a:solidFill>
                <a:latin typeface="Times New Roman" pitchFamily="18" charset="0"/>
              </a:rPr>
              <a:t>–</a:t>
            </a:r>
            <a:r>
              <a:rPr lang="en-US" sz="2000">
                <a:solidFill>
                  <a:schemeClr val="tx1"/>
                </a:solidFill>
              </a:rPr>
              <a:t> </a:t>
            </a:r>
            <a:r>
              <a:rPr lang="en-US" sz="1600">
                <a:solidFill>
                  <a:schemeClr val="tx1"/>
                </a:solidFill>
              </a:rPr>
              <a:t>Leo Buscaglia, </a:t>
            </a:r>
            <a:r>
              <a:rPr lang="en-US" sz="1600">
                <a:solidFill>
                  <a:schemeClr val="tx1"/>
                </a:solidFill>
                <a:latin typeface="Times New Roman" pitchFamily="18" charset="0"/>
              </a:rPr>
              <a:t>“</a:t>
            </a:r>
            <a:r>
              <a:rPr lang="en-US" sz="1600">
                <a:solidFill>
                  <a:schemeClr val="tx1"/>
                </a:solidFill>
              </a:rPr>
              <a:t>Papa the Teacher</a:t>
            </a:r>
            <a:r>
              <a:rPr lang="en-US" sz="2000">
                <a:solidFill>
                  <a:schemeClr val="tx1"/>
                </a:solidFill>
                <a:latin typeface="Times New Roman" pitchFamily="18" charset="0"/>
              </a:rPr>
              <a:t>”</a:t>
            </a:r>
            <a:endParaRPr lang="en-US" sz="2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65220"/>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265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0" grpId="0" autoUpdateAnimBg="0"/>
      <p:bldP spid="26522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506788" y="838200"/>
            <a:ext cx="2552700"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ADVERBS</a:t>
            </a:r>
          </a:p>
        </p:txBody>
      </p:sp>
      <p:sp>
        <p:nvSpPr>
          <p:cNvPr id="17411" name="Text Box 3"/>
          <p:cNvSpPr txBox="1">
            <a:spLocks noChangeArrowheads="1"/>
          </p:cNvSpPr>
          <p:nvPr/>
        </p:nvSpPr>
        <p:spPr bwMode="auto">
          <a:xfrm>
            <a:off x="1184275" y="1854200"/>
            <a:ext cx="7362825"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also expand the wheels by adding adverbs.  Words that describe verbs are called adverbs.  Most of them end in </a:t>
            </a:r>
            <a:r>
              <a:rPr lang="en-US" sz="2000">
                <a:solidFill>
                  <a:schemeClr val="tx1"/>
                </a:solidFill>
                <a:latin typeface="Times New Roman" pitchFamily="18" charset="0"/>
              </a:rPr>
              <a:t>–</a:t>
            </a:r>
            <a:r>
              <a:rPr lang="en-US" sz="2000" i="1">
                <a:solidFill>
                  <a:schemeClr val="tx1"/>
                </a:solidFill>
              </a:rPr>
              <a:t>ly.</a:t>
            </a:r>
            <a:r>
              <a:rPr lang="en-US" sz="2000">
                <a:solidFill>
                  <a:schemeClr val="tx1"/>
                </a:solidFill>
              </a:rPr>
              <a:t> </a:t>
            </a:r>
          </a:p>
        </p:txBody>
      </p:sp>
      <p:sp>
        <p:nvSpPr>
          <p:cNvPr id="17412" name="Text Box 4"/>
          <p:cNvSpPr txBox="1">
            <a:spLocks noChangeArrowheads="1"/>
          </p:cNvSpPr>
          <p:nvPr/>
        </p:nvSpPr>
        <p:spPr bwMode="auto">
          <a:xfrm>
            <a:off x="1727200" y="2851150"/>
            <a:ext cx="6959600" cy="17684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a:t>
            </a:r>
            <a:r>
              <a:rPr lang="en-US" sz="2000"/>
              <a:t>carefully</a:t>
            </a:r>
            <a:r>
              <a:rPr lang="en-US" sz="2000">
                <a:solidFill>
                  <a:schemeClr val="tx1"/>
                </a:solidFill>
              </a:rPr>
              <a:t> loaded the van with furniture.</a:t>
            </a:r>
          </a:p>
          <a:p>
            <a:pPr>
              <a:spcBef>
                <a:spcPct val="50000"/>
              </a:spcBef>
            </a:pPr>
            <a:r>
              <a:rPr lang="en-US" sz="2000">
                <a:solidFill>
                  <a:schemeClr val="tx1"/>
                </a:solidFill>
              </a:rPr>
              <a:t>The driver realized </a:t>
            </a:r>
            <a:r>
              <a:rPr lang="en-US" sz="2000"/>
              <a:t>immediately</a:t>
            </a:r>
            <a:r>
              <a:rPr lang="en-US" sz="2000">
                <a:solidFill>
                  <a:schemeClr val="tx1"/>
                </a:solidFill>
              </a:rPr>
              <a:t> that he had missed the exit.</a:t>
            </a:r>
          </a:p>
          <a:p>
            <a:pPr>
              <a:spcBef>
                <a:spcPct val="50000"/>
              </a:spcBef>
            </a:pPr>
            <a:r>
              <a:rPr lang="en-US" sz="2000">
                <a:solidFill>
                  <a:schemeClr val="tx1"/>
                </a:solidFill>
              </a:rPr>
              <a:t>The kindergarten teacher </a:t>
            </a:r>
            <a:r>
              <a:rPr lang="en-US" sz="2000"/>
              <a:t>quietly</a:t>
            </a:r>
            <a:r>
              <a:rPr lang="en-US" sz="2000">
                <a:solidFill>
                  <a:schemeClr val="tx1"/>
                </a:solidFill>
              </a:rPr>
              <a:t> took the child</a:t>
            </a:r>
            <a:r>
              <a:rPr lang="en-US" sz="2000">
                <a:solidFill>
                  <a:schemeClr val="tx1"/>
                </a:solidFill>
                <a:latin typeface="Times New Roman" pitchFamily="18" charset="0"/>
              </a:rPr>
              <a:t>’</a:t>
            </a:r>
            <a:r>
              <a:rPr lang="en-US" sz="2000">
                <a:solidFill>
                  <a:schemeClr val="tx1"/>
                </a:solidFill>
              </a:rPr>
              <a:t>s hand.</a:t>
            </a:r>
          </a:p>
          <a:p>
            <a:pPr>
              <a:spcBef>
                <a:spcPct val="50000"/>
              </a:spcBef>
            </a:pPr>
            <a:r>
              <a:rPr lang="en-US" sz="2000">
                <a:solidFill>
                  <a:schemeClr val="tx1"/>
                </a:solidFill>
              </a:rPr>
              <a:t>A new path </a:t>
            </a:r>
            <a:r>
              <a:rPr lang="en-US" sz="2000"/>
              <a:t>slowly</a:t>
            </a:r>
            <a:r>
              <a:rPr lang="en-US" sz="2000">
                <a:solidFill>
                  <a:schemeClr val="tx1"/>
                </a:solidFill>
              </a:rPr>
              <a:t> emerged from the mist.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84275" y="1047750"/>
            <a:ext cx="68802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18435" name="Text Box 3"/>
          <p:cNvSpPr txBox="1">
            <a:spLocks noChangeArrowheads="1"/>
          </p:cNvSpPr>
          <p:nvPr/>
        </p:nvSpPr>
        <p:spPr bwMode="auto">
          <a:xfrm>
            <a:off x="1184275" y="1047750"/>
            <a:ext cx="7172325" cy="457200"/>
          </a:xfrm>
          <a:prstGeom prst="rect">
            <a:avLst/>
          </a:prstGeom>
          <a:noFill/>
          <a:ln w="9525">
            <a:noFill/>
            <a:miter lim="800000"/>
            <a:headEnd/>
            <a:tailEnd/>
          </a:ln>
        </p:spPr>
        <p:txBody>
          <a:bodyPr>
            <a:spAutoFit/>
          </a:bodyPr>
          <a:lstStyle/>
          <a:p>
            <a:pPr>
              <a:spcBef>
                <a:spcPct val="50000"/>
              </a:spcBef>
            </a:pPr>
            <a:r>
              <a:rPr lang="en-US" sz="2000">
                <a:solidFill>
                  <a:schemeClr val="tx1"/>
                </a:solidFill>
              </a:rPr>
              <a:t>Notice the detail adverbs add to these sentences</a:t>
            </a:r>
            <a:r>
              <a:rPr lang="en-US">
                <a:solidFill>
                  <a:schemeClr val="tx1"/>
                </a:solidFill>
              </a:rPr>
              <a:t>:</a:t>
            </a:r>
          </a:p>
        </p:txBody>
      </p:sp>
      <p:sp>
        <p:nvSpPr>
          <p:cNvPr id="18436" name="Text Box 4"/>
          <p:cNvSpPr txBox="1">
            <a:spLocks noChangeArrowheads="1"/>
          </p:cNvSpPr>
          <p:nvPr/>
        </p:nvSpPr>
        <p:spPr bwMode="auto">
          <a:xfrm>
            <a:off x="1714500" y="2120900"/>
            <a:ext cx="67056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Moonbeams splash and spill in the rain.</a:t>
            </a:r>
          </a:p>
        </p:txBody>
      </p:sp>
      <p:sp>
        <p:nvSpPr>
          <p:cNvPr id="267270" name="Text Box 6"/>
          <p:cNvSpPr txBox="1">
            <a:spLocks noChangeArrowheads="1"/>
          </p:cNvSpPr>
          <p:nvPr/>
        </p:nvSpPr>
        <p:spPr bwMode="auto">
          <a:xfrm>
            <a:off x="1752600" y="2717800"/>
            <a:ext cx="6731000"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Moonbeams splash and spill </a:t>
            </a:r>
            <a:r>
              <a:rPr lang="en-US" sz="2000"/>
              <a:t>wildly</a:t>
            </a:r>
            <a:r>
              <a:rPr lang="en-US" sz="2000">
                <a:solidFill>
                  <a:schemeClr val="tx1"/>
                </a:solidFill>
              </a:rPr>
              <a:t> in the rain.</a:t>
            </a:r>
          </a:p>
          <a:p>
            <a:pPr>
              <a:spcBef>
                <a:spcPct val="50000"/>
              </a:spcBef>
            </a:pPr>
            <a:r>
              <a:rPr lang="en-US" sz="2000">
                <a:solidFill>
                  <a:schemeClr val="tx1"/>
                </a:solidFill>
              </a:rPr>
              <a:t>			</a:t>
            </a:r>
            <a:r>
              <a:rPr lang="en-US" sz="1600">
                <a:solidFill>
                  <a:schemeClr val="tx1"/>
                </a:solidFill>
              </a:rPr>
              <a:t>-- Virginia Woolf, </a:t>
            </a:r>
            <a:r>
              <a:rPr lang="en-US" sz="1600">
                <a:solidFill>
                  <a:schemeClr val="tx1"/>
                </a:solidFill>
                <a:latin typeface="Times New Roman" pitchFamily="18" charset="0"/>
              </a:rPr>
              <a:t>“</a:t>
            </a:r>
            <a:r>
              <a:rPr lang="en-US" sz="1600">
                <a:solidFill>
                  <a:schemeClr val="tx1"/>
                </a:solidFill>
              </a:rPr>
              <a:t>A Haunted House</a:t>
            </a:r>
            <a:r>
              <a:rPr lang="en-US" sz="1600">
                <a:solidFill>
                  <a:schemeClr val="tx1"/>
                </a:solidFill>
                <a:latin typeface="Times New Roman" pitchFamily="18" charset="0"/>
              </a:rPr>
              <a:t>”</a:t>
            </a:r>
            <a:endParaRPr lang="en-US" sz="1600">
              <a:solidFill>
                <a:schemeClr val="tx1"/>
              </a:solidFill>
            </a:endParaRPr>
          </a:p>
        </p:txBody>
      </p:sp>
      <p:sp>
        <p:nvSpPr>
          <p:cNvPr id="18438" name="Text Box 7"/>
          <p:cNvSpPr txBox="1">
            <a:spLocks noChangeArrowheads="1"/>
          </p:cNvSpPr>
          <p:nvPr/>
        </p:nvSpPr>
        <p:spPr bwMode="auto">
          <a:xfrm>
            <a:off x="1854200" y="3898900"/>
            <a:ext cx="71247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wind blew.</a:t>
            </a:r>
          </a:p>
        </p:txBody>
      </p:sp>
      <p:sp>
        <p:nvSpPr>
          <p:cNvPr id="267272" name="Text Box 8"/>
          <p:cNvSpPr txBox="1">
            <a:spLocks noChangeArrowheads="1"/>
          </p:cNvSpPr>
          <p:nvPr/>
        </p:nvSpPr>
        <p:spPr bwMode="auto">
          <a:xfrm>
            <a:off x="1879600" y="4406900"/>
            <a:ext cx="6426200" cy="763588"/>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wind blew </a:t>
            </a:r>
            <a:r>
              <a:rPr lang="en-US" sz="2000"/>
              <a:t>mournfully</a:t>
            </a:r>
            <a:r>
              <a:rPr lang="en-US" sz="2000">
                <a:solidFill>
                  <a:schemeClr val="tx1"/>
                </a:solidFill>
              </a:rPr>
              <a:t>.	</a:t>
            </a:r>
          </a:p>
          <a:p>
            <a:pPr>
              <a:spcBef>
                <a:spcPct val="50000"/>
              </a:spcBef>
            </a:pPr>
            <a:r>
              <a:rPr lang="en-US" sz="1600">
                <a:solidFill>
                  <a:schemeClr val="tx1"/>
                </a:solidFill>
              </a:rPr>
              <a:t>		-- Bernard Malamud, </a:t>
            </a:r>
            <a:r>
              <a:rPr lang="en-US" sz="1600">
                <a:solidFill>
                  <a:schemeClr val="tx1"/>
                </a:solidFill>
                <a:latin typeface="Times New Roman" pitchFamily="18" charset="0"/>
              </a:rPr>
              <a:t>“</a:t>
            </a:r>
            <a:r>
              <a:rPr lang="en-US" sz="1600">
                <a:solidFill>
                  <a:schemeClr val="tx1"/>
                </a:solidFill>
              </a:rPr>
              <a:t>The Presence of Death</a:t>
            </a:r>
            <a:r>
              <a:rPr lang="en-US" sz="1600">
                <a:solidFill>
                  <a:schemeClr val="tx1"/>
                </a:solidFill>
                <a:latin typeface="Times New Roman" pitchFamily="18" charset="0"/>
              </a:rPr>
              <a:t>”</a:t>
            </a:r>
            <a:endParaRPr lang="en-US" sz="16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67270"/>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267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0" grpId="0" autoUpdateAnimBg="0"/>
      <p:bldP spid="26727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219200" y="1752600"/>
            <a:ext cx="7213600"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also add prepositional phrases. Prepositional phrases begin with a preposition (a word such as </a:t>
            </a:r>
            <a:r>
              <a:rPr lang="en-US" sz="2000" i="1">
                <a:solidFill>
                  <a:schemeClr val="tx1"/>
                </a:solidFill>
              </a:rPr>
              <a:t>in, on, at, with</a:t>
            </a:r>
            <a:r>
              <a:rPr lang="en-US" sz="2000">
                <a:solidFill>
                  <a:schemeClr val="tx1"/>
                </a:solidFill>
              </a:rPr>
              <a:t>) and end when the idea in the phrase is completed.  </a:t>
            </a:r>
          </a:p>
        </p:txBody>
      </p:sp>
      <p:sp>
        <p:nvSpPr>
          <p:cNvPr id="19459" name="Text Box 3"/>
          <p:cNvSpPr txBox="1">
            <a:spLocks noChangeArrowheads="1"/>
          </p:cNvSpPr>
          <p:nvPr/>
        </p:nvSpPr>
        <p:spPr bwMode="auto">
          <a:xfrm>
            <a:off x="1584325" y="3157538"/>
            <a:ext cx="7086600" cy="1920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windows rattled </a:t>
            </a:r>
            <a:r>
              <a:rPr lang="en-US" sz="2000"/>
              <a:t>in the winter storm</a:t>
            </a:r>
            <a:r>
              <a:rPr lang="en-US" sz="2000">
                <a:solidFill>
                  <a:schemeClr val="tx1"/>
                </a:solidFill>
              </a:rPr>
              <a:t>.</a:t>
            </a:r>
          </a:p>
          <a:p>
            <a:pPr>
              <a:spcBef>
                <a:spcPct val="50000"/>
              </a:spcBef>
            </a:pPr>
            <a:r>
              <a:rPr lang="en-US" sz="2000">
                <a:solidFill>
                  <a:schemeClr val="tx1"/>
                </a:solidFill>
              </a:rPr>
              <a:t>We loaded our hamburgers </a:t>
            </a:r>
            <a:r>
              <a:rPr lang="en-US" sz="2000"/>
              <a:t>with ketchup, mustard, and onion.</a:t>
            </a:r>
          </a:p>
          <a:p>
            <a:pPr>
              <a:spcBef>
                <a:spcPct val="50000"/>
              </a:spcBef>
            </a:pPr>
            <a:r>
              <a:rPr lang="en-US" sz="2000">
                <a:solidFill>
                  <a:schemeClr val="tx1"/>
                </a:solidFill>
                <a:cs typeface="Arial" charset="0"/>
              </a:rPr>
              <a:t>A large percentage </a:t>
            </a:r>
            <a:r>
              <a:rPr lang="en-US" sz="2000">
                <a:cs typeface="Arial" charset="0"/>
              </a:rPr>
              <a:t>of new jobs</a:t>
            </a:r>
            <a:r>
              <a:rPr lang="en-US" sz="2000">
                <a:solidFill>
                  <a:schemeClr val="tx1"/>
                </a:solidFill>
                <a:cs typeface="Arial" charset="0"/>
              </a:rPr>
              <a:t> are created </a:t>
            </a:r>
            <a:r>
              <a:rPr lang="en-US" sz="2000">
                <a:cs typeface="Arial" charset="0"/>
              </a:rPr>
              <a:t>by small businesses.</a:t>
            </a:r>
            <a:endParaRPr lang="en-US" sz="2000"/>
          </a:p>
        </p:txBody>
      </p:sp>
      <p:sp>
        <p:nvSpPr>
          <p:cNvPr id="19460" name="Text Box 8"/>
          <p:cNvSpPr txBox="1">
            <a:spLocks noChangeArrowheads="1"/>
          </p:cNvSpPr>
          <p:nvPr/>
        </p:nvSpPr>
        <p:spPr bwMode="auto">
          <a:xfrm>
            <a:off x="1879600" y="838200"/>
            <a:ext cx="5737225"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PREPOSITIONAL PHRASES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4275" y="1047750"/>
            <a:ext cx="7108825"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Prepositional phrases often appear in a series. In the sentences below, they are marked in different colors.</a:t>
            </a:r>
          </a:p>
        </p:txBody>
      </p:sp>
      <p:sp>
        <p:nvSpPr>
          <p:cNvPr id="20483" name="Text Box 3"/>
          <p:cNvSpPr txBox="1">
            <a:spLocks noChangeArrowheads="1"/>
          </p:cNvSpPr>
          <p:nvPr/>
        </p:nvSpPr>
        <p:spPr bwMode="auto">
          <a:xfrm>
            <a:off x="1689100" y="2019300"/>
            <a:ext cx="7048500"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 kicked </a:t>
            </a:r>
            <a:r>
              <a:rPr lang="en-US" sz="2000"/>
              <a:t>at the slush</a:t>
            </a:r>
            <a:r>
              <a:rPr lang="en-US" sz="2000">
                <a:solidFill>
                  <a:schemeClr val="tx1"/>
                </a:solidFill>
              </a:rPr>
              <a:t> </a:t>
            </a:r>
            <a:r>
              <a:rPr lang="en-US" sz="2000">
                <a:solidFill>
                  <a:schemeClr val="accent1"/>
                </a:solidFill>
              </a:rPr>
              <a:t>on the sidewalk</a:t>
            </a:r>
            <a:r>
              <a:rPr lang="en-US" sz="2000">
                <a:solidFill>
                  <a:schemeClr val="tx1"/>
                </a:solidFill>
              </a:rPr>
              <a:t>.</a:t>
            </a:r>
          </a:p>
          <a:p>
            <a:pPr>
              <a:spcBef>
                <a:spcPct val="50000"/>
              </a:spcBef>
            </a:pPr>
            <a:r>
              <a:rPr lang="en-US" sz="2000">
                <a:solidFill>
                  <a:schemeClr val="tx1"/>
                </a:solidFill>
              </a:rPr>
              <a:t>          		</a:t>
            </a:r>
            <a:r>
              <a:rPr lang="en-US" sz="1600">
                <a:solidFill>
                  <a:schemeClr val="tx1"/>
                </a:solidFill>
              </a:rPr>
              <a:t>-- James Thurber, </a:t>
            </a:r>
            <a:r>
              <a:rPr lang="en-US" sz="1600">
                <a:solidFill>
                  <a:schemeClr val="tx1"/>
                </a:solidFill>
                <a:latin typeface="Times New Roman" pitchFamily="18" charset="0"/>
              </a:rPr>
              <a:t>“</a:t>
            </a:r>
            <a:r>
              <a:rPr lang="en-US" sz="1600">
                <a:solidFill>
                  <a:schemeClr val="tx1"/>
                </a:solidFill>
              </a:rPr>
              <a:t>The Secret Life of Walter Mitty</a:t>
            </a:r>
            <a:r>
              <a:rPr lang="en-US" sz="1600">
                <a:solidFill>
                  <a:schemeClr val="tx1"/>
                </a:solidFill>
                <a:latin typeface="Times New Roman" pitchFamily="18" charset="0"/>
              </a:rPr>
              <a:t>”</a:t>
            </a:r>
            <a:endParaRPr lang="en-US" sz="1600">
              <a:solidFill>
                <a:schemeClr val="tx1"/>
              </a:solidFill>
            </a:endParaRPr>
          </a:p>
        </p:txBody>
      </p:sp>
      <p:sp>
        <p:nvSpPr>
          <p:cNvPr id="20484" name="Text Box 4"/>
          <p:cNvSpPr txBox="1">
            <a:spLocks noChangeArrowheads="1"/>
          </p:cNvSpPr>
          <p:nvPr/>
        </p:nvSpPr>
        <p:spPr bwMode="auto">
          <a:xfrm>
            <a:off x="1600200" y="3187700"/>
            <a:ext cx="7124700"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 walked </a:t>
            </a:r>
            <a:r>
              <a:rPr lang="en-US" sz="2000"/>
              <a:t>with the creeping movement</a:t>
            </a:r>
            <a:r>
              <a:rPr lang="en-US" sz="2000">
                <a:solidFill>
                  <a:schemeClr val="tx1"/>
                </a:solidFill>
              </a:rPr>
              <a:t> </a:t>
            </a:r>
            <a:r>
              <a:rPr lang="en-US" sz="2000">
                <a:solidFill>
                  <a:srgbClr val="009900"/>
                </a:solidFill>
              </a:rPr>
              <a:t>of the midnight cat</a:t>
            </a:r>
            <a:r>
              <a:rPr lang="en-US" sz="2000">
                <a:solidFill>
                  <a:schemeClr val="tx1"/>
                </a:solidFill>
              </a:rPr>
              <a:t>.</a:t>
            </a:r>
          </a:p>
          <a:p>
            <a:pPr>
              <a:spcBef>
                <a:spcPct val="50000"/>
              </a:spcBef>
            </a:pPr>
            <a:r>
              <a:rPr lang="en-US" sz="2000">
                <a:solidFill>
                  <a:schemeClr val="tx1"/>
                </a:solidFill>
              </a:rPr>
              <a:t>            		</a:t>
            </a:r>
            <a:r>
              <a:rPr lang="en-US" sz="1600">
                <a:solidFill>
                  <a:schemeClr val="tx1"/>
                </a:solidFill>
              </a:rPr>
              <a:t>-- Stephen Crane, </a:t>
            </a:r>
            <a:r>
              <a:rPr lang="en-US" sz="1600">
                <a:solidFill>
                  <a:schemeClr val="tx1"/>
                </a:solidFill>
                <a:latin typeface="Times New Roman" pitchFamily="18" charset="0"/>
              </a:rPr>
              <a:t>“</a:t>
            </a:r>
            <a:r>
              <a:rPr lang="en-US" sz="1600">
                <a:solidFill>
                  <a:schemeClr val="tx1"/>
                </a:solidFill>
              </a:rPr>
              <a:t>The Bride Comes to Yellow Sky</a:t>
            </a:r>
            <a:r>
              <a:rPr lang="en-US" sz="1600">
                <a:solidFill>
                  <a:schemeClr val="tx1"/>
                </a:solidFill>
                <a:latin typeface="Times New Roman" pitchFamily="18" charset="0"/>
              </a:rPr>
              <a:t>”</a:t>
            </a:r>
            <a:endParaRPr lang="en-US" sz="1600">
              <a:solidFill>
                <a:schemeClr val="tx1"/>
              </a:solidFill>
            </a:endParaRPr>
          </a:p>
        </p:txBody>
      </p:sp>
      <p:sp>
        <p:nvSpPr>
          <p:cNvPr id="20485" name="Text Box 5"/>
          <p:cNvSpPr txBox="1">
            <a:spLocks noChangeArrowheads="1"/>
          </p:cNvSpPr>
          <p:nvPr/>
        </p:nvSpPr>
        <p:spPr bwMode="auto">
          <a:xfrm>
            <a:off x="1511300" y="4378325"/>
            <a:ext cx="7302500" cy="1768475"/>
          </a:xfrm>
          <a:prstGeom prst="rect">
            <a:avLst/>
          </a:prstGeom>
          <a:noFill/>
          <a:ln w="9525">
            <a:noFill/>
            <a:miter lim="800000"/>
            <a:headEnd/>
            <a:tailEnd/>
          </a:ln>
        </p:spPr>
        <p:txBody>
          <a:bodyPr>
            <a:spAutoFit/>
          </a:bodyPr>
          <a:lstStyle/>
          <a:p>
            <a:pPr>
              <a:spcBef>
                <a:spcPct val="50000"/>
              </a:spcBef>
            </a:pPr>
            <a:r>
              <a:rPr lang="en-US" sz="2000">
                <a:solidFill>
                  <a:srgbClr val="000000"/>
                </a:solidFill>
                <a:cs typeface="Arial" charset="0"/>
              </a:rPr>
              <a:t>Playing shamelessly </a:t>
            </a:r>
            <a:r>
              <a:rPr lang="en-US" sz="2000">
                <a:cs typeface="Arial" charset="0"/>
              </a:rPr>
              <a:t>to the crowd and camera</a:t>
            </a:r>
            <a:r>
              <a:rPr lang="en-US" sz="2000">
                <a:solidFill>
                  <a:srgbClr val="000000"/>
                </a:solidFill>
                <a:cs typeface="Arial" charset="0"/>
              </a:rPr>
              <a:t>, Henderson chucks his bat high </a:t>
            </a:r>
            <a:r>
              <a:rPr lang="en-US" sz="2000">
                <a:solidFill>
                  <a:srgbClr val="009900"/>
                </a:solidFill>
                <a:cs typeface="Arial" charset="0"/>
              </a:rPr>
              <a:t>over his head</a:t>
            </a:r>
            <a:r>
              <a:rPr lang="en-US" sz="2000">
                <a:solidFill>
                  <a:srgbClr val="000000"/>
                </a:solidFill>
                <a:cs typeface="Arial" charset="0"/>
              </a:rPr>
              <a:t>, ambles </a:t>
            </a:r>
            <a:r>
              <a:rPr lang="en-US" sz="2000">
                <a:solidFill>
                  <a:srgbClr val="0033CC"/>
                </a:solidFill>
                <a:cs typeface="Arial" charset="0"/>
              </a:rPr>
              <a:t>to first</a:t>
            </a:r>
            <a:r>
              <a:rPr lang="en-US" sz="2000">
                <a:solidFill>
                  <a:srgbClr val="000000"/>
                </a:solidFill>
                <a:cs typeface="Arial" charset="0"/>
              </a:rPr>
              <a:t> </a:t>
            </a:r>
            <a:r>
              <a:rPr lang="en-US" sz="2000">
                <a:cs typeface="Arial" charset="0"/>
              </a:rPr>
              <a:t>by way</a:t>
            </a:r>
            <a:r>
              <a:rPr lang="en-US" sz="2000">
                <a:solidFill>
                  <a:srgbClr val="000000"/>
                </a:solidFill>
                <a:cs typeface="Arial" charset="0"/>
              </a:rPr>
              <a:t> </a:t>
            </a:r>
            <a:r>
              <a:rPr lang="en-US" sz="2000">
                <a:solidFill>
                  <a:srgbClr val="009900"/>
                </a:solidFill>
                <a:cs typeface="Arial" charset="0"/>
              </a:rPr>
              <a:t>of the Yankee dugout</a:t>
            </a:r>
            <a:r>
              <a:rPr lang="en-US" sz="2000">
                <a:solidFill>
                  <a:srgbClr val="000000"/>
                </a:solidFill>
                <a:cs typeface="Arial" charset="0"/>
              </a:rPr>
              <a:t>, lowers his head and proceeds </a:t>
            </a:r>
            <a:r>
              <a:rPr lang="en-US" sz="2000">
                <a:solidFill>
                  <a:srgbClr val="3333CC"/>
                </a:solidFill>
                <a:cs typeface="Arial" charset="0"/>
              </a:rPr>
              <a:t>around the bases</a:t>
            </a:r>
            <a:r>
              <a:rPr lang="en-US" sz="2000">
                <a:solidFill>
                  <a:srgbClr val="000000"/>
                </a:solidFill>
                <a:cs typeface="Arial" charset="0"/>
              </a:rPr>
              <a:t> </a:t>
            </a:r>
            <a:r>
              <a:rPr lang="en-US" sz="2000">
                <a:cs typeface="Arial" charset="0"/>
              </a:rPr>
              <a:t>in an endless, mock-serious trot</a:t>
            </a:r>
            <a:r>
              <a:rPr lang="en-US" sz="2000">
                <a:solidFill>
                  <a:srgbClr val="000000"/>
                </a:solidFill>
                <a:cs typeface="Arial" charset="0"/>
              </a:rPr>
              <a:t>.  </a:t>
            </a:r>
          </a:p>
          <a:p>
            <a:pPr>
              <a:spcBef>
                <a:spcPct val="50000"/>
              </a:spcBef>
            </a:pPr>
            <a:r>
              <a:rPr lang="en-US" sz="2000">
                <a:solidFill>
                  <a:srgbClr val="000000"/>
                </a:solidFill>
                <a:cs typeface="Arial" charset="0"/>
              </a:rPr>
              <a:t>            				</a:t>
            </a:r>
            <a:r>
              <a:rPr lang="en-US" sz="1600">
                <a:solidFill>
                  <a:srgbClr val="000000"/>
                </a:solidFill>
                <a:cs typeface="Arial" charset="0"/>
              </a:rPr>
              <a:t>-- Jim Kaplan </a:t>
            </a:r>
            <a:r>
              <a:rPr lang="en-US" sz="1600">
                <a:solidFill>
                  <a:srgbClr val="000000"/>
                </a:solidFill>
                <a:latin typeface="Times New Roman" pitchFamily="18" charset="0"/>
                <a:cs typeface="Arial" charset="0"/>
              </a:rPr>
              <a:t>“</a:t>
            </a:r>
            <a:r>
              <a:rPr lang="en-US" sz="1600">
                <a:solidFill>
                  <a:srgbClr val="000000"/>
                </a:solidFill>
                <a:cs typeface="Arial" charset="0"/>
              </a:rPr>
              <a:t>Baseball</a:t>
            </a:r>
            <a:r>
              <a:rPr lang="en-US" sz="1600">
                <a:solidFill>
                  <a:srgbClr val="000000"/>
                </a:solidFill>
                <a:latin typeface="Times New Roman" pitchFamily="18" charset="0"/>
                <a:cs typeface="Arial" charset="0"/>
              </a:rPr>
              <a:t>’</a:t>
            </a:r>
            <a:r>
              <a:rPr lang="en-US" sz="1600">
                <a:solidFill>
                  <a:srgbClr val="000000"/>
                </a:solidFill>
                <a:cs typeface="Arial" charset="0"/>
              </a:rPr>
              <a:t>s Hot Dogs</a:t>
            </a:r>
            <a:r>
              <a:rPr lang="en-US" sz="1600">
                <a:solidFill>
                  <a:srgbClr val="000000"/>
                </a:solidFill>
                <a:latin typeface="Times New Roman" pitchFamily="18" charset="0"/>
                <a:cs typeface="Arial" charset="0"/>
              </a:rPr>
              <a:t>”</a:t>
            </a:r>
            <a:endParaRPr lang="en-US" sz="16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6" descr="PamBiketrans"/>
          <p:cNvPicPr>
            <a:picLocks noChangeAspect="1" noChangeArrowheads="1"/>
          </p:cNvPicPr>
          <p:nvPr/>
        </p:nvPicPr>
        <p:blipFill>
          <a:blip r:embed="rId3" cstate="print">
            <a:lum bright="70000" contrast="-70000"/>
            <a:grayscl/>
          </a:blip>
          <a:srcRect/>
          <a:stretch>
            <a:fillRect/>
          </a:stretch>
        </p:blipFill>
        <p:spPr bwMode="auto">
          <a:xfrm>
            <a:off x="1592263" y="1398588"/>
            <a:ext cx="6511925" cy="4564062"/>
          </a:xfrm>
          <a:prstGeom prst="rect">
            <a:avLst/>
          </a:prstGeom>
          <a:noFill/>
          <a:ln w="9525">
            <a:noFill/>
            <a:miter lim="800000"/>
            <a:headEnd/>
            <a:tailEnd/>
          </a:ln>
        </p:spPr>
      </p:pic>
      <p:sp>
        <p:nvSpPr>
          <p:cNvPr id="3075" name="Text Box 1027"/>
          <p:cNvSpPr txBox="1">
            <a:spLocks noChangeArrowheads="1"/>
          </p:cNvSpPr>
          <p:nvPr/>
        </p:nvSpPr>
        <p:spPr bwMode="auto">
          <a:xfrm>
            <a:off x="1395413" y="2360613"/>
            <a:ext cx="6799262" cy="2073275"/>
          </a:xfrm>
          <a:prstGeom prst="rect">
            <a:avLst/>
          </a:prstGeom>
          <a:noFill/>
          <a:ln w="9525">
            <a:noFill/>
            <a:miter lim="800000"/>
            <a:headEnd/>
            <a:tailEnd/>
          </a:ln>
        </p:spPr>
        <p:txBody>
          <a:bodyPr>
            <a:spAutoFit/>
          </a:bodyPr>
          <a:lstStyle/>
          <a:p>
            <a:pPr>
              <a:spcBef>
                <a:spcPct val="50000"/>
              </a:spcBef>
            </a:pPr>
            <a:r>
              <a:rPr lang="en-US" sz="2000" b="1">
                <a:solidFill>
                  <a:schemeClr val="tx1"/>
                </a:solidFill>
              </a:rPr>
              <a:t>This short presentation will show you how sentences work.  </a:t>
            </a:r>
          </a:p>
          <a:p>
            <a:pPr>
              <a:spcBef>
                <a:spcPct val="50000"/>
              </a:spcBef>
            </a:pPr>
            <a:r>
              <a:rPr lang="en-US" sz="2000" b="1">
                <a:solidFill>
                  <a:schemeClr val="tx1"/>
                </a:solidFill>
              </a:rPr>
              <a:t>	What was once confusing will become clear. </a:t>
            </a:r>
          </a:p>
          <a:p>
            <a:pPr>
              <a:spcBef>
                <a:spcPct val="50000"/>
              </a:spcBef>
            </a:pPr>
            <a:r>
              <a:rPr lang="en-US" sz="2000" b="1">
                <a:solidFill>
                  <a:schemeClr val="tx1"/>
                </a:solidFill>
              </a:rPr>
              <a:t>	What once seemed difficult will become easy.  </a:t>
            </a:r>
          </a:p>
          <a:p>
            <a:pPr>
              <a:spcBef>
                <a:spcPct val="50000"/>
              </a:spcBef>
            </a:pPr>
            <a:r>
              <a:rPr lang="en-US" sz="2000" b="1">
                <a:solidFill>
                  <a:schemeClr val="tx1"/>
                </a:solidFill>
              </a:rPr>
              <a:t>	Enjoy!  </a:t>
            </a:r>
            <a:r>
              <a:rPr lang="en-US" sz="2000" b="1">
                <a:solidFill>
                  <a:schemeClr val="tx2"/>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219200" y="838200"/>
            <a:ext cx="41116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21507" name="Text Box 3"/>
          <p:cNvSpPr txBox="1">
            <a:spLocks noChangeArrowheads="1"/>
          </p:cNvSpPr>
          <p:nvPr/>
        </p:nvSpPr>
        <p:spPr bwMode="auto">
          <a:xfrm>
            <a:off x="1184275" y="1905000"/>
            <a:ext cx="6969125" cy="3444875"/>
          </a:xfrm>
          <a:prstGeom prst="rect">
            <a:avLst/>
          </a:prstGeom>
          <a:noFill/>
          <a:ln w="9525">
            <a:noFill/>
            <a:miter lim="800000"/>
            <a:headEnd/>
            <a:tailEnd/>
          </a:ln>
        </p:spPr>
        <p:txBody>
          <a:bodyPr>
            <a:spAutoFit/>
          </a:bodyPr>
          <a:lstStyle/>
          <a:p>
            <a:pPr>
              <a:spcBef>
                <a:spcPct val="50000"/>
              </a:spcBef>
            </a:pPr>
            <a:r>
              <a:rPr lang="en-US" sz="2000">
                <a:solidFill>
                  <a:schemeClr val="tx1"/>
                </a:solidFill>
              </a:rPr>
              <a:t>A sentence needs 2 wheels.  The wheels can be plain:</a:t>
            </a:r>
          </a:p>
          <a:p>
            <a:pPr>
              <a:spcBef>
                <a:spcPct val="50000"/>
              </a:spcBef>
            </a:pPr>
            <a:r>
              <a:rPr lang="en-US" sz="2000">
                <a:solidFill>
                  <a:schemeClr val="tx1"/>
                </a:solidFill>
              </a:rPr>
              <a:t>	</a:t>
            </a:r>
            <a:r>
              <a:rPr lang="en-US" sz="2000">
                <a:solidFill>
                  <a:schemeClr val="hlink"/>
                </a:solidFill>
              </a:rPr>
              <a:t>E</a:t>
            </a:r>
            <a:r>
              <a:rPr lang="en-US" sz="2000">
                <a:solidFill>
                  <a:srgbClr val="3333CC"/>
                </a:solidFill>
              </a:rPr>
              <a:t>yes disappeared</a:t>
            </a:r>
            <a:r>
              <a:rPr lang="en-US" sz="2000">
                <a:solidFill>
                  <a:schemeClr val="tx1"/>
                </a:solidFill>
              </a:rPr>
              <a:t>.</a:t>
            </a:r>
          </a:p>
          <a:p>
            <a:pPr>
              <a:spcBef>
                <a:spcPct val="50000"/>
              </a:spcBef>
            </a:pPr>
            <a:endParaRPr lang="en-US" sz="2000">
              <a:solidFill>
                <a:schemeClr val="tx1"/>
              </a:solidFill>
            </a:endParaRPr>
          </a:p>
          <a:p>
            <a:pPr>
              <a:spcBef>
                <a:spcPct val="50000"/>
              </a:spcBef>
            </a:pPr>
            <a:r>
              <a:rPr lang="en-US" sz="2000">
                <a:solidFill>
                  <a:schemeClr val="tx1"/>
                </a:solidFill>
              </a:rPr>
              <a:t>Or the wheels can be decorated:</a:t>
            </a:r>
          </a:p>
          <a:p>
            <a:pPr>
              <a:spcBef>
                <a:spcPct val="50000"/>
              </a:spcBef>
            </a:pPr>
            <a:r>
              <a:rPr lang="en-US" sz="2000">
                <a:solidFill>
                  <a:schemeClr val="tx1"/>
                </a:solidFill>
              </a:rPr>
              <a:t>	</a:t>
            </a:r>
            <a:r>
              <a:rPr lang="en-US" sz="2000"/>
              <a:t>Her big brown</a:t>
            </a:r>
            <a:r>
              <a:rPr lang="en-US" sz="2000">
                <a:solidFill>
                  <a:schemeClr val="hlink"/>
                </a:solidFill>
              </a:rPr>
              <a:t> </a:t>
            </a:r>
            <a:r>
              <a:rPr lang="en-US" sz="2000">
                <a:solidFill>
                  <a:srgbClr val="3333CC"/>
                </a:solidFill>
              </a:rPr>
              <a:t>eyes</a:t>
            </a:r>
            <a:r>
              <a:rPr lang="en-US" sz="2000">
                <a:solidFill>
                  <a:schemeClr val="hlink"/>
                </a:solidFill>
              </a:rPr>
              <a:t> </a:t>
            </a:r>
            <a:r>
              <a:rPr lang="en-US" sz="2000"/>
              <a:t>almost</a:t>
            </a:r>
            <a:r>
              <a:rPr lang="en-US" sz="2000">
                <a:solidFill>
                  <a:schemeClr val="hlink"/>
                </a:solidFill>
              </a:rPr>
              <a:t> </a:t>
            </a:r>
            <a:r>
              <a:rPr lang="en-US" sz="2000">
                <a:solidFill>
                  <a:srgbClr val="3333CC"/>
                </a:solidFill>
              </a:rPr>
              <a:t>disappeared</a:t>
            </a:r>
            <a:r>
              <a:rPr lang="en-US" sz="2000">
                <a:solidFill>
                  <a:schemeClr val="hlink"/>
                </a:solidFill>
              </a:rPr>
              <a:t> </a:t>
            </a:r>
            <a:r>
              <a:rPr lang="en-US" sz="2000"/>
              <a:t>under the 	cone-shaped baseball hat</a:t>
            </a:r>
            <a:r>
              <a:rPr lang="en-US" sz="2000">
                <a:solidFill>
                  <a:schemeClr val="hlink"/>
                </a:solidFill>
              </a:rPr>
              <a:t>.</a:t>
            </a:r>
          </a:p>
          <a:p>
            <a:pPr>
              <a:spcBef>
                <a:spcPct val="50000"/>
              </a:spcBef>
            </a:pPr>
            <a:endParaRPr lang="en-US" sz="2000">
              <a:solidFill>
                <a:schemeClr val="hlink"/>
              </a:solidFill>
            </a:endParaRPr>
          </a:p>
          <a:p>
            <a:pPr>
              <a:spcBef>
                <a:spcPct val="50000"/>
              </a:spcBef>
            </a:pPr>
            <a:r>
              <a:rPr lang="en-US" sz="2000">
                <a:solidFill>
                  <a:schemeClr val="tx1"/>
                </a:solidFill>
              </a:rPr>
              <a:t>Either way, the 2 wheels connect directly.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219200" y="838200"/>
            <a:ext cx="6515100"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Try It Out</a:t>
            </a:r>
          </a:p>
        </p:txBody>
      </p:sp>
      <p:sp>
        <p:nvSpPr>
          <p:cNvPr id="22531" name="Text Box 3"/>
          <p:cNvSpPr txBox="1">
            <a:spLocks noChangeArrowheads="1"/>
          </p:cNvSpPr>
          <p:nvPr/>
        </p:nvSpPr>
        <p:spPr bwMode="auto">
          <a:xfrm>
            <a:off x="1184275" y="1739900"/>
            <a:ext cx="6832600" cy="1311275"/>
          </a:xfrm>
          <a:prstGeom prst="rect">
            <a:avLst/>
          </a:prstGeom>
          <a:noFill/>
          <a:ln w="9525">
            <a:noFill/>
            <a:miter lim="800000"/>
            <a:headEnd/>
            <a:tailEnd/>
          </a:ln>
        </p:spPr>
        <p:txBody>
          <a:bodyPr>
            <a:spAutoFit/>
          </a:bodyPr>
          <a:lstStyle/>
          <a:p>
            <a:pPr>
              <a:spcBef>
                <a:spcPct val="50000"/>
              </a:spcBef>
            </a:pPr>
            <a:r>
              <a:rPr lang="en-US" sz="2000">
                <a:solidFill>
                  <a:schemeClr val="tx1"/>
                </a:solidFill>
              </a:rPr>
              <a:t>Read the following sentences and ask yourself, </a:t>
            </a:r>
            <a:r>
              <a:rPr lang="en-US" sz="2000">
                <a:solidFill>
                  <a:schemeClr val="tx1"/>
                </a:solidFill>
                <a:latin typeface="Times New Roman" pitchFamily="18" charset="0"/>
              </a:rPr>
              <a:t>“</a:t>
            </a:r>
            <a:r>
              <a:rPr lang="en-US" sz="2000">
                <a:solidFill>
                  <a:schemeClr val="tx1"/>
                </a:solidFill>
              </a:rPr>
              <a:t>Who or what?</a:t>
            </a:r>
            <a:r>
              <a:rPr lang="en-US" sz="2000">
                <a:solidFill>
                  <a:schemeClr val="tx1"/>
                </a:solidFill>
                <a:latin typeface="Times New Roman" pitchFamily="18" charset="0"/>
              </a:rPr>
              <a:t>”</a:t>
            </a:r>
            <a:r>
              <a:rPr lang="en-US" sz="2000">
                <a:solidFill>
                  <a:schemeClr val="tx1"/>
                </a:solidFill>
              </a:rPr>
              <a:t> and </a:t>
            </a:r>
            <a:r>
              <a:rPr lang="en-US" sz="2000">
                <a:solidFill>
                  <a:schemeClr val="tx1"/>
                </a:solidFill>
                <a:latin typeface="Times New Roman" pitchFamily="18" charset="0"/>
              </a:rPr>
              <a:t>“</a:t>
            </a:r>
            <a:r>
              <a:rPr lang="en-US" sz="2000">
                <a:solidFill>
                  <a:schemeClr val="tx1"/>
                </a:solidFill>
              </a:rPr>
              <a:t>What about it?</a:t>
            </a:r>
            <a:r>
              <a:rPr lang="en-US" sz="2000">
                <a:solidFill>
                  <a:schemeClr val="tx1"/>
                </a:solidFill>
                <a:latin typeface="Times New Roman" pitchFamily="18" charset="0"/>
              </a:rPr>
              <a:t>”</a:t>
            </a:r>
            <a:r>
              <a:rPr lang="en-US" sz="2000">
                <a:solidFill>
                  <a:schemeClr val="tx1"/>
                </a:solidFill>
              </a:rPr>
              <a:t> The answers to those questions will give you the subject and predicate.  Then  mouse-click to see if you got it right.</a:t>
            </a:r>
          </a:p>
        </p:txBody>
      </p:sp>
      <p:sp>
        <p:nvSpPr>
          <p:cNvPr id="22532" name="Text Box 4"/>
          <p:cNvSpPr txBox="1">
            <a:spLocks noChangeArrowheads="1"/>
          </p:cNvSpPr>
          <p:nvPr/>
        </p:nvSpPr>
        <p:spPr bwMode="auto">
          <a:xfrm>
            <a:off x="1295400" y="3327400"/>
            <a:ext cx="71247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 weather report predicts thunderstorms this afternoon.</a:t>
            </a:r>
          </a:p>
        </p:txBody>
      </p:sp>
      <p:sp>
        <p:nvSpPr>
          <p:cNvPr id="22533" name="Text Box 5"/>
          <p:cNvSpPr txBox="1">
            <a:spLocks noChangeArrowheads="1"/>
          </p:cNvSpPr>
          <p:nvPr/>
        </p:nvSpPr>
        <p:spPr bwMode="auto">
          <a:xfrm>
            <a:off x="1317625" y="4572000"/>
            <a:ext cx="67183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Math and chemistry are easy for my cousin.</a:t>
            </a:r>
          </a:p>
        </p:txBody>
      </p:sp>
      <p:sp>
        <p:nvSpPr>
          <p:cNvPr id="305158" name="Text Box 6"/>
          <p:cNvSpPr txBox="1">
            <a:spLocks noChangeArrowheads="1"/>
          </p:cNvSpPr>
          <p:nvPr/>
        </p:nvSpPr>
        <p:spPr bwMode="auto">
          <a:xfrm>
            <a:off x="1295400" y="3873500"/>
            <a:ext cx="69723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 weather report </a:t>
            </a:r>
            <a:r>
              <a:rPr lang="en-US" sz="2000">
                <a:solidFill>
                  <a:srgbClr val="FF0066"/>
                </a:solidFill>
              </a:rPr>
              <a:t>/</a:t>
            </a:r>
            <a:r>
              <a:rPr lang="en-US" sz="2000">
                <a:solidFill>
                  <a:schemeClr val="accent2"/>
                </a:solidFill>
              </a:rPr>
              <a:t> </a:t>
            </a:r>
            <a:r>
              <a:rPr lang="en-US" sz="2000">
                <a:solidFill>
                  <a:schemeClr val="hlink"/>
                </a:solidFill>
              </a:rPr>
              <a:t>predicts thunderstorms this afternoon.</a:t>
            </a:r>
            <a:endParaRPr lang="en-US" sz="2000">
              <a:solidFill>
                <a:schemeClr val="tx1"/>
              </a:solidFill>
            </a:endParaRPr>
          </a:p>
        </p:txBody>
      </p:sp>
      <p:sp>
        <p:nvSpPr>
          <p:cNvPr id="305159" name="Text Box 7"/>
          <p:cNvSpPr txBox="1">
            <a:spLocks noChangeArrowheads="1"/>
          </p:cNvSpPr>
          <p:nvPr/>
        </p:nvSpPr>
        <p:spPr bwMode="auto">
          <a:xfrm>
            <a:off x="1333500" y="5130800"/>
            <a:ext cx="54737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Math and chemistry </a:t>
            </a:r>
            <a:r>
              <a:rPr lang="en-US" sz="2000">
                <a:solidFill>
                  <a:srgbClr val="FF0066"/>
                </a:solidFill>
              </a:rPr>
              <a:t>/</a:t>
            </a:r>
            <a:r>
              <a:rPr lang="en-US" sz="2000">
                <a:solidFill>
                  <a:schemeClr val="hlink"/>
                </a:solidFill>
              </a:rPr>
              <a:t> are easy for my cousin.</a:t>
            </a:r>
            <a:r>
              <a:rPr lang="en-US" sz="200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8" grpId="0" autoUpdateAnimBg="0"/>
      <p:bldP spid="30515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219200" y="1600200"/>
            <a:ext cx="7019925"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2 wheels connect to form a stable structure. Do not separate them with a comma.</a:t>
            </a:r>
          </a:p>
        </p:txBody>
      </p:sp>
      <p:sp>
        <p:nvSpPr>
          <p:cNvPr id="23555" name="Text Box 4"/>
          <p:cNvSpPr txBox="1">
            <a:spLocks noChangeArrowheads="1"/>
          </p:cNvSpPr>
          <p:nvPr/>
        </p:nvSpPr>
        <p:spPr bwMode="auto">
          <a:xfrm>
            <a:off x="1184275" y="4203700"/>
            <a:ext cx="7239000" cy="1647825"/>
          </a:xfrm>
          <a:prstGeom prst="rect">
            <a:avLst/>
          </a:prstGeom>
          <a:noFill/>
          <a:ln w="9525">
            <a:noFill/>
            <a:miter lim="800000"/>
            <a:headEnd/>
            <a:tailEnd/>
          </a:ln>
        </p:spPr>
        <p:txBody>
          <a:bodyPr>
            <a:spAutoFit/>
          </a:bodyPr>
          <a:lstStyle/>
          <a:p>
            <a:pPr>
              <a:spcBef>
                <a:spcPct val="50000"/>
              </a:spcBef>
            </a:pPr>
            <a:r>
              <a:rPr lang="en-US" sz="2000">
                <a:solidFill>
                  <a:schemeClr val="tx1"/>
                </a:solidFill>
              </a:rPr>
              <a:t>Correct: </a:t>
            </a:r>
            <a:r>
              <a:rPr lang="en-US" sz="2000">
                <a:solidFill>
                  <a:schemeClr val="hlink"/>
                </a:solidFill>
              </a:rPr>
              <a:t>Carlos and his family showed me that honor is more important than winning. </a:t>
            </a:r>
          </a:p>
          <a:p>
            <a:pPr>
              <a:spcBef>
                <a:spcPct val="50000"/>
              </a:spcBef>
            </a:pPr>
            <a:r>
              <a:rPr lang="en-US" sz="2000">
                <a:solidFill>
                  <a:schemeClr val="tx1"/>
                </a:solidFill>
              </a:rPr>
              <a:t>Incorrect: </a:t>
            </a:r>
            <a:r>
              <a:rPr lang="en-US" sz="2000">
                <a:solidFill>
                  <a:schemeClr val="hlink"/>
                </a:solidFill>
              </a:rPr>
              <a:t>Carlos and his family</a:t>
            </a:r>
            <a:r>
              <a:rPr lang="en-US" sz="2800" b="1"/>
              <a:t>,</a:t>
            </a:r>
            <a:r>
              <a:rPr lang="en-US" sz="2000">
                <a:solidFill>
                  <a:schemeClr val="hlink"/>
                </a:solidFill>
              </a:rPr>
              <a:t>showed me that honor is more important than winning.</a:t>
            </a:r>
            <a:r>
              <a:rPr lang="en-US" sz="2000">
                <a:solidFill>
                  <a:srgbClr val="0033CC"/>
                </a:solidFill>
              </a:rPr>
              <a:t> </a:t>
            </a:r>
          </a:p>
        </p:txBody>
      </p:sp>
      <p:pic>
        <p:nvPicPr>
          <p:cNvPr id="23556" name="Picture 6" descr="PamBiketrans"/>
          <p:cNvPicPr>
            <a:picLocks noChangeAspect="1" noChangeArrowheads="1"/>
          </p:cNvPicPr>
          <p:nvPr/>
        </p:nvPicPr>
        <p:blipFill>
          <a:blip r:embed="rId3" cstate="print"/>
          <a:srcRect/>
          <a:stretch>
            <a:fillRect/>
          </a:stretch>
        </p:blipFill>
        <p:spPr bwMode="auto">
          <a:xfrm>
            <a:off x="3587750" y="2743200"/>
            <a:ext cx="1968500" cy="1236663"/>
          </a:xfrm>
          <a:prstGeom prst="rect">
            <a:avLst/>
          </a:prstGeom>
          <a:noFill/>
          <a:ln w="9525">
            <a:noFill/>
            <a:miter lim="800000"/>
            <a:headEnd/>
            <a:tailEnd/>
          </a:ln>
        </p:spPr>
      </p:pic>
      <p:sp>
        <p:nvSpPr>
          <p:cNvPr id="23557" name="Text Box 20"/>
          <p:cNvSpPr txBox="1">
            <a:spLocks noChangeArrowheads="1"/>
          </p:cNvSpPr>
          <p:nvPr/>
        </p:nvSpPr>
        <p:spPr bwMode="auto">
          <a:xfrm>
            <a:off x="1184275" y="1047750"/>
            <a:ext cx="4629150" cy="396875"/>
          </a:xfrm>
          <a:prstGeom prst="rect">
            <a:avLst/>
          </a:prstGeom>
          <a:noFill/>
          <a:ln w="9525">
            <a:noFill/>
            <a:miter lim="800000"/>
            <a:headEnd/>
            <a:tailEnd/>
          </a:ln>
        </p:spPr>
        <p:txBody>
          <a:bodyPr>
            <a:spAutoFit/>
          </a:bodyPr>
          <a:lstStyle/>
          <a:p>
            <a:endParaRPr lang="en-US" sz="2000">
              <a:solidFill>
                <a:schemeClr val="tx1"/>
              </a:solidFill>
            </a:endParaRPr>
          </a:p>
        </p:txBody>
      </p:sp>
      <p:sp>
        <p:nvSpPr>
          <p:cNvPr id="23558" name="Text Box 21"/>
          <p:cNvSpPr txBox="1">
            <a:spLocks noChangeArrowheads="1"/>
          </p:cNvSpPr>
          <p:nvPr/>
        </p:nvSpPr>
        <p:spPr bwMode="auto">
          <a:xfrm>
            <a:off x="1584325" y="838200"/>
            <a:ext cx="6526213"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WHEELS CONNECT DIRECTLY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078038" y="838200"/>
            <a:ext cx="4957762"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DEPENDENT CLAUSES</a:t>
            </a:r>
          </a:p>
        </p:txBody>
      </p:sp>
      <p:sp>
        <p:nvSpPr>
          <p:cNvPr id="24579" name="Text Box 3"/>
          <p:cNvSpPr txBox="1">
            <a:spLocks noChangeArrowheads="1"/>
          </p:cNvSpPr>
          <p:nvPr/>
        </p:nvSpPr>
        <p:spPr bwMode="auto">
          <a:xfrm>
            <a:off x="1184275" y="1676400"/>
            <a:ext cx="6969125" cy="20732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a:t>
            </a:r>
            <a:r>
              <a:rPr lang="en-US" sz="2000">
                <a:solidFill>
                  <a:schemeClr val="tx1"/>
                </a:solidFill>
                <a:latin typeface="Times New Roman" pitchFamily="18" charset="0"/>
              </a:rPr>
              <a:t>’</a:t>
            </a:r>
            <a:r>
              <a:rPr lang="en-US" sz="2000">
                <a:solidFill>
                  <a:schemeClr val="tx1"/>
                </a:solidFill>
              </a:rPr>
              <a:t>ve been looking at sentences. A sentence can stand alone and make sense. Now we</a:t>
            </a:r>
            <a:r>
              <a:rPr lang="en-US" sz="2000">
                <a:solidFill>
                  <a:schemeClr val="tx1"/>
                </a:solidFill>
                <a:latin typeface="Times New Roman" pitchFamily="18" charset="0"/>
              </a:rPr>
              <a:t>’</a:t>
            </a:r>
            <a:r>
              <a:rPr lang="en-US" sz="2000">
                <a:solidFill>
                  <a:schemeClr val="tx1"/>
                </a:solidFill>
              </a:rPr>
              <a:t>ll look at groups of words that cannot stand alone and make sense because they begin with a dependent word.  </a:t>
            </a:r>
          </a:p>
          <a:p>
            <a:pPr>
              <a:spcBef>
                <a:spcPct val="50000"/>
              </a:spcBef>
            </a:pPr>
            <a:r>
              <a:rPr lang="en-US" sz="2000">
                <a:solidFill>
                  <a:schemeClr val="tx1"/>
                </a:solidFill>
              </a:rPr>
              <a:t>Dependent words are powerful.  If you put one in front of a sentence, you no longer have a sentence. </a:t>
            </a:r>
          </a:p>
        </p:txBody>
      </p:sp>
      <p:sp>
        <p:nvSpPr>
          <p:cNvPr id="24580" name="Text Box 4"/>
          <p:cNvSpPr txBox="1">
            <a:spLocks noChangeArrowheads="1"/>
          </p:cNvSpPr>
          <p:nvPr/>
        </p:nvSpPr>
        <p:spPr bwMode="auto">
          <a:xfrm>
            <a:off x="1752600" y="3873500"/>
            <a:ext cx="6489700"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Sentence: </a:t>
            </a:r>
            <a:r>
              <a:rPr lang="en-US" sz="2000">
                <a:solidFill>
                  <a:schemeClr val="hlink"/>
                </a:solidFill>
              </a:rPr>
              <a:t>The music began</a:t>
            </a:r>
            <a:r>
              <a:rPr lang="en-US" sz="2000">
                <a:solidFill>
                  <a:schemeClr val="tx1"/>
                </a:solidFill>
              </a:rPr>
              <a:t>.</a:t>
            </a:r>
          </a:p>
          <a:p>
            <a:pPr>
              <a:spcBef>
                <a:spcPct val="50000"/>
              </a:spcBef>
            </a:pPr>
            <a:r>
              <a:rPr lang="en-US" sz="2000">
                <a:solidFill>
                  <a:schemeClr val="tx1"/>
                </a:solidFill>
              </a:rPr>
              <a:t>Not a sentence: </a:t>
            </a:r>
            <a:r>
              <a:rPr lang="en-US" sz="2000">
                <a:solidFill>
                  <a:schemeClr val="accent1"/>
                </a:solidFill>
              </a:rPr>
              <a:t>When the music began</a:t>
            </a:r>
          </a:p>
        </p:txBody>
      </p:sp>
      <p:sp>
        <p:nvSpPr>
          <p:cNvPr id="24581" name="Text Box 5"/>
          <p:cNvSpPr txBox="1">
            <a:spLocks noChangeArrowheads="1"/>
          </p:cNvSpPr>
          <p:nvPr/>
        </p:nvSpPr>
        <p:spPr bwMode="auto">
          <a:xfrm>
            <a:off x="2108200" y="4876800"/>
            <a:ext cx="6718300" cy="14636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minute we add </a:t>
            </a:r>
            <a:r>
              <a:rPr lang="en-US" sz="2000" i="1">
                <a:solidFill>
                  <a:schemeClr val="tx1"/>
                </a:solidFill>
              </a:rPr>
              <a:t>when</a:t>
            </a:r>
            <a:r>
              <a:rPr lang="en-US" sz="2000">
                <a:solidFill>
                  <a:schemeClr val="tx1"/>
                </a:solidFill>
              </a:rPr>
              <a:t>, we no longer have a                   sentence. This word sets up a questionable situation: we wonder what happened when the music began.</a:t>
            </a:r>
          </a:p>
          <a:p>
            <a:pPr>
              <a:spcBef>
                <a:spcPct val="50000"/>
              </a:spcBef>
            </a:pPr>
            <a:endParaRPr lang="en-US" sz="200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219200" y="1524000"/>
            <a:ext cx="7096125"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Here are some more important dependent words: </a:t>
            </a:r>
            <a:r>
              <a:rPr lang="en-US" sz="2000" i="1">
                <a:solidFill>
                  <a:schemeClr val="tx1"/>
                </a:solidFill>
              </a:rPr>
              <a:t>after, although, as, as soon as, because, before, if, since, unless, until, whenever, wherever, while.  </a:t>
            </a:r>
          </a:p>
        </p:txBody>
      </p:sp>
      <p:sp>
        <p:nvSpPr>
          <p:cNvPr id="25603" name="Text Box 3"/>
          <p:cNvSpPr txBox="1">
            <a:spLocks noChangeArrowheads="1"/>
          </p:cNvSpPr>
          <p:nvPr/>
        </p:nvSpPr>
        <p:spPr bwMode="auto">
          <a:xfrm>
            <a:off x="2362200" y="3200400"/>
            <a:ext cx="4914900" cy="22256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After the music began</a:t>
            </a:r>
          </a:p>
          <a:p>
            <a:pPr>
              <a:spcBef>
                <a:spcPct val="50000"/>
              </a:spcBef>
            </a:pPr>
            <a:r>
              <a:rPr lang="en-US" sz="2000">
                <a:solidFill>
                  <a:schemeClr val="accent1"/>
                </a:solidFill>
              </a:rPr>
              <a:t>As soon as the music began</a:t>
            </a:r>
          </a:p>
          <a:p>
            <a:pPr>
              <a:spcBef>
                <a:spcPct val="50000"/>
              </a:spcBef>
            </a:pPr>
            <a:r>
              <a:rPr lang="en-US" sz="2000">
                <a:solidFill>
                  <a:schemeClr val="accent1"/>
                </a:solidFill>
              </a:rPr>
              <a:t>Because the music began</a:t>
            </a:r>
          </a:p>
          <a:p>
            <a:pPr>
              <a:spcBef>
                <a:spcPct val="50000"/>
              </a:spcBef>
            </a:pPr>
            <a:r>
              <a:rPr lang="en-US" sz="2000">
                <a:solidFill>
                  <a:schemeClr val="accent1"/>
                </a:solidFill>
              </a:rPr>
              <a:t>Before the music began</a:t>
            </a:r>
          </a:p>
          <a:p>
            <a:pPr>
              <a:spcBef>
                <a:spcPct val="50000"/>
              </a:spcBef>
            </a:pPr>
            <a:r>
              <a:rPr lang="en-US" sz="2000">
                <a:solidFill>
                  <a:schemeClr val="accent1"/>
                </a:solidFill>
              </a:rPr>
              <a:t>While the music began</a:t>
            </a:r>
          </a:p>
        </p:txBody>
      </p:sp>
      <p:sp>
        <p:nvSpPr>
          <p:cNvPr id="25604" name="Text Box 4"/>
          <p:cNvSpPr txBox="1">
            <a:spLocks noChangeArrowheads="1"/>
          </p:cNvSpPr>
          <p:nvPr/>
        </p:nvSpPr>
        <p:spPr bwMode="auto">
          <a:xfrm>
            <a:off x="1219200" y="2667000"/>
            <a:ext cx="7061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None of these are sentences:</a:t>
            </a:r>
          </a:p>
        </p:txBody>
      </p:sp>
      <p:sp>
        <p:nvSpPr>
          <p:cNvPr id="25605" name="Text Box 5"/>
          <p:cNvSpPr txBox="1">
            <a:spLocks noChangeArrowheads="1"/>
          </p:cNvSpPr>
          <p:nvPr/>
        </p:nvSpPr>
        <p:spPr bwMode="auto">
          <a:xfrm>
            <a:off x="2557463" y="838200"/>
            <a:ext cx="4687887"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DEPENDENT CLAUSES</a:t>
            </a:r>
          </a:p>
        </p:txBody>
      </p:sp>
      <p:sp>
        <p:nvSpPr>
          <p:cNvPr id="25606" name="Text Box 6"/>
          <p:cNvSpPr txBox="1">
            <a:spLocks noChangeArrowheads="1"/>
          </p:cNvSpPr>
          <p:nvPr/>
        </p:nvSpPr>
        <p:spPr bwMode="auto">
          <a:xfrm>
            <a:off x="1219200" y="5638800"/>
            <a:ext cx="70104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They are called dependent clauses.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9"/>
          <p:cNvSpPr txBox="1">
            <a:spLocks noChangeArrowheads="1"/>
          </p:cNvSpPr>
          <p:nvPr/>
        </p:nvSpPr>
        <p:spPr bwMode="auto">
          <a:xfrm>
            <a:off x="1219200" y="1524000"/>
            <a:ext cx="73025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Dependent clauses are like baskets.  They need to be attached to a bike. </a:t>
            </a:r>
          </a:p>
        </p:txBody>
      </p:sp>
      <p:sp>
        <p:nvSpPr>
          <p:cNvPr id="26627" name="Text Box 15"/>
          <p:cNvSpPr txBox="1">
            <a:spLocks noChangeArrowheads="1"/>
          </p:cNvSpPr>
          <p:nvPr/>
        </p:nvSpPr>
        <p:spPr bwMode="auto">
          <a:xfrm>
            <a:off x="914400" y="3395663"/>
            <a:ext cx="7315200" cy="457200"/>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pic>
        <p:nvPicPr>
          <p:cNvPr id="26628" name="Picture 16" descr="Baske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2133600"/>
            <a:ext cx="954088" cy="998538"/>
          </a:xfrm>
          <a:prstGeom prst="rect">
            <a:avLst/>
          </a:prstGeom>
          <a:noFill/>
          <a:ln w="12700">
            <a:noFill/>
            <a:miter lim="800000"/>
            <a:headEnd/>
            <a:tailEnd/>
          </a:ln>
        </p:spPr>
      </p:pic>
      <p:sp>
        <p:nvSpPr>
          <p:cNvPr id="26629" name="Text Box 17"/>
          <p:cNvSpPr txBox="1">
            <a:spLocks noChangeArrowheads="1"/>
          </p:cNvSpPr>
          <p:nvPr/>
        </p:nvSpPr>
        <p:spPr bwMode="auto">
          <a:xfrm>
            <a:off x="3886200" y="2514600"/>
            <a:ext cx="3429000" cy="3968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When the music began</a:t>
            </a:r>
          </a:p>
        </p:txBody>
      </p:sp>
      <p:pic>
        <p:nvPicPr>
          <p:cNvPr id="26630" name="Picture 18" descr="PamBiketrans"/>
          <p:cNvPicPr>
            <a:picLocks noChangeAspect="1" noChangeArrowheads="1"/>
          </p:cNvPicPr>
          <p:nvPr/>
        </p:nvPicPr>
        <p:blipFill>
          <a:blip r:embed="rId4" cstate="print"/>
          <a:srcRect/>
          <a:stretch>
            <a:fillRect/>
          </a:stretch>
        </p:blipFill>
        <p:spPr bwMode="auto">
          <a:xfrm>
            <a:off x="1981200" y="3352800"/>
            <a:ext cx="1238250" cy="857250"/>
          </a:xfrm>
          <a:prstGeom prst="rect">
            <a:avLst/>
          </a:prstGeom>
          <a:noFill/>
          <a:ln w="9525">
            <a:noFill/>
            <a:miter lim="800000"/>
            <a:headEnd/>
            <a:tailEnd/>
          </a:ln>
        </p:spPr>
      </p:pic>
      <p:sp>
        <p:nvSpPr>
          <p:cNvPr id="26631" name="Text Box 19"/>
          <p:cNvSpPr txBox="1">
            <a:spLocks noChangeArrowheads="1"/>
          </p:cNvSpPr>
          <p:nvPr/>
        </p:nvSpPr>
        <p:spPr bwMode="auto">
          <a:xfrm>
            <a:off x="3810000" y="3581400"/>
            <a:ext cx="4267200" cy="396875"/>
          </a:xfrm>
          <a:prstGeom prst="rect">
            <a:avLst/>
          </a:prstGeom>
          <a:noFill/>
          <a:ln w="9525">
            <a:noFill/>
            <a:miter lim="800000"/>
            <a:headEnd/>
            <a:tailEnd/>
          </a:ln>
        </p:spPr>
        <p:txBody>
          <a:bodyPr>
            <a:spAutoFit/>
          </a:bodyPr>
          <a:lstStyle/>
          <a:p>
            <a:pPr>
              <a:spcBef>
                <a:spcPct val="50000"/>
              </a:spcBef>
            </a:pPr>
            <a:r>
              <a:rPr lang="en-US" sz="2000">
                <a:solidFill>
                  <a:srgbClr val="003399"/>
                </a:solidFill>
              </a:rPr>
              <a:t>  Everyone started to dance.</a:t>
            </a:r>
          </a:p>
        </p:txBody>
      </p:sp>
      <p:pic>
        <p:nvPicPr>
          <p:cNvPr id="26632" name="Picture 20" descr="BikeBasketfront"/>
          <p:cNvPicPr>
            <a:picLocks noChangeAspect="1" noChangeArrowheads="1"/>
          </p:cNvPicPr>
          <p:nvPr/>
        </p:nvPicPr>
        <p:blipFill>
          <a:blip r:embed="rId5" cstate="print"/>
          <a:srcRect/>
          <a:stretch>
            <a:fillRect/>
          </a:stretch>
        </p:blipFill>
        <p:spPr bwMode="auto">
          <a:xfrm>
            <a:off x="1981200" y="4572000"/>
            <a:ext cx="1706563" cy="1027113"/>
          </a:xfrm>
          <a:prstGeom prst="rect">
            <a:avLst/>
          </a:prstGeom>
          <a:noFill/>
          <a:ln w="9525">
            <a:noFill/>
            <a:miter lim="800000"/>
            <a:headEnd/>
            <a:tailEnd/>
          </a:ln>
        </p:spPr>
      </p:pic>
      <p:sp>
        <p:nvSpPr>
          <p:cNvPr id="26633" name="Text Box 21"/>
          <p:cNvSpPr txBox="1">
            <a:spLocks noChangeArrowheads="1"/>
          </p:cNvSpPr>
          <p:nvPr/>
        </p:nvSpPr>
        <p:spPr bwMode="auto">
          <a:xfrm>
            <a:off x="4038600" y="4724400"/>
            <a:ext cx="4267200" cy="7016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When the music began</a:t>
            </a:r>
            <a:r>
              <a:rPr lang="en-US" sz="2000">
                <a:solidFill>
                  <a:srgbClr val="003399"/>
                </a:solidFill>
              </a:rPr>
              <a:t>, everyone started to dance</a:t>
            </a:r>
            <a:r>
              <a:rPr lang="en-US" sz="2000">
                <a:solidFill>
                  <a:srgbClr val="0033CC"/>
                </a:solidFill>
              </a:rPr>
              <a:t>.</a:t>
            </a:r>
          </a:p>
        </p:txBody>
      </p:sp>
      <p:sp>
        <p:nvSpPr>
          <p:cNvPr id="26634" name="Text Box 23"/>
          <p:cNvSpPr txBox="1">
            <a:spLocks noChangeArrowheads="1"/>
          </p:cNvSpPr>
          <p:nvPr/>
        </p:nvSpPr>
        <p:spPr bwMode="auto">
          <a:xfrm>
            <a:off x="3457575" y="838200"/>
            <a:ext cx="2198688"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BASKETS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325563" y="1677988"/>
            <a:ext cx="6858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Here are some more dependent clauses:  </a:t>
            </a:r>
          </a:p>
        </p:txBody>
      </p:sp>
      <p:pic>
        <p:nvPicPr>
          <p:cNvPr id="27651" name="Picture 3" descr="Baske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95713" y="1893888"/>
            <a:ext cx="1524000" cy="1265237"/>
          </a:xfrm>
          <a:prstGeom prst="rect">
            <a:avLst/>
          </a:prstGeom>
          <a:noFill/>
          <a:ln w="12700">
            <a:noFill/>
            <a:miter lim="800000"/>
            <a:headEnd/>
            <a:tailEnd/>
          </a:ln>
        </p:spPr>
      </p:pic>
      <p:sp>
        <p:nvSpPr>
          <p:cNvPr id="27652" name="Text Box 5"/>
          <p:cNvSpPr txBox="1">
            <a:spLocks noChangeArrowheads="1"/>
          </p:cNvSpPr>
          <p:nvPr/>
        </p:nvSpPr>
        <p:spPr bwMode="auto">
          <a:xfrm>
            <a:off x="2362200" y="3321050"/>
            <a:ext cx="4927600" cy="13112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As soon as it stopped raining</a:t>
            </a:r>
          </a:p>
          <a:p>
            <a:pPr>
              <a:spcBef>
                <a:spcPct val="50000"/>
              </a:spcBef>
            </a:pPr>
            <a:r>
              <a:rPr lang="en-US" sz="2000">
                <a:solidFill>
                  <a:schemeClr val="accent1"/>
                </a:solidFill>
              </a:rPr>
              <a:t>Because I registered early</a:t>
            </a:r>
          </a:p>
          <a:p>
            <a:pPr>
              <a:spcBef>
                <a:spcPct val="50000"/>
              </a:spcBef>
            </a:pPr>
            <a:r>
              <a:rPr lang="en-US" sz="2000">
                <a:solidFill>
                  <a:schemeClr val="accent1"/>
                </a:solidFill>
              </a:rPr>
              <a:t>If they need a quiet place to study</a:t>
            </a:r>
          </a:p>
        </p:txBody>
      </p:sp>
      <p:sp>
        <p:nvSpPr>
          <p:cNvPr id="27653" name="Text Box 10"/>
          <p:cNvSpPr txBox="1">
            <a:spLocks noChangeArrowheads="1"/>
          </p:cNvSpPr>
          <p:nvPr/>
        </p:nvSpPr>
        <p:spPr bwMode="auto">
          <a:xfrm>
            <a:off x="1184275" y="4948238"/>
            <a:ext cx="6067425"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These baskets need to be attached to a bike.</a:t>
            </a:r>
          </a:p>
        </p:txBody>
      </p:sp>
      <p:sp>
        <p:nvSpPr>
          <p:cNvPr id="27654" name="Text Box 12"/>
          <p:cNvSpPr txBox="1">
            <a:spLocks noChangeArrowheads="1"/>
          </p:cNvSpPr>
          <p:nvPr/>
        </p:nvSpPr>
        <p:spPr bwMode="auto">
          <a:xfrm>
            <a:off x="3432175" y="838200"/>
            <a:ext cx="2686050"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BASKETS</a:t>
            </a:r>
            <a:endParaRPr lang="en-US" sz="3200" b="1">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184275" y="1600200"/>
            <a:ext cx="75438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place them on the front of a bike. </a:t>
            </a:r>
          </a:p>
        </p:txBody>
      </p:sp>
      <p:pic>
        <p:nvPicPr>
          <p:cNvPr id="28675" name="Picture 3" descr="BikeBasketfront"/>
          <p:cNvPicPr>
            <a:picLocks noChangeAspect="1" noChangeArrowheads="1"/>
          </p:cNvPicPr>
          <p:nvPr/>
        </p:nvPicPr>
        <p:blipFill>
          <a:blip r:embed="rId3" cstate="print"/>
          <a:srcRect/>
          <a:stretch>
            <a:fillRect/>
          </a:stretch>
        </p:blipFill>
        <p:spPr bwMode="auto">
          <a:xfrm>
            <a:off x="3200400" y="2286000"/>
            <a:ext cx="2819400" cy="1695450"/>
          </a:xfrm>
          <a:prstGeom prst="rect">
            <a:avLst/>
          </a:prstGeom>
          <a:noFill/>
          <a:ln w="9525">
            <a:noFill/>
            <a:miter lim="800000"/>
            <a:headEnd/>
            <a:tailEnd/>
          </a:ln>
        </p:spPr>
      </p:pic>
      <p:sp>
        <p:nvSpPr>
          <p:cNvPr id="28676" name="Text Box 7"/>
          <p:cNvSpPr txBox="1">
            <a:spLocks noChangeArrowheads="1"/>
          </p:cNvSpPr>
          <p:nvPr/>
        </p:nvSpPr>
        <p:spPr bwMode="auto">
          <a:xfrm>
            <a:off x="1184275" y="4343400"/>
            <a:ext cx="7058025" cy="13112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As soon as it stopped raining</a:t>
            </a:r>
            <a:r>
              <a:rPr lang="en-US" sz="2000">
                <a:solidFill>
                  <a:schemeClr val="tx1"/>
                </a:solidFill>
              </a:rPr>
              <a:t>, we saw a double rainbow</a:t>
            </a:r>
            <a:r>
              <a:rPr lang="en-US" sz="2000">
                <a:solidFill>
                  <a:srgbClr val="003399"/>
                </a:solidFill>
              </a:rPr>
              <a:t>.</a:t>
            </a:r>
          </a:p>
          <a:p>
            <a:pPr>
              <a:spcBef>
                <a:spcPct val="50000"/>
              </a:spcBef>
            </a:pPr>
            <a:r>
              <a:rPr lang="en-US" sz="2000">
                <a:solidFill>
                  <a:schemeClr val="accent1"/>
                </a:solidFill>
              </a:rPr>
              <a:t>Because I registered early</a:t>
            </a:r>
            <a:r>
              <a:rPr lang="en-US" sz="2000">
                <a:solidFill>
                  <a:schemeClr val="tx1"/>
                </a:solidFill>
              </a:rPr>
              <a:t>, I got the classes I wanted.</a:t>
            </a:r>
          </a:p>
          <a:p>
            <a:pPr>
              <a:spcBef>
                <a:spcPct val="50000"/>
              </a:spcBef>
            </a:pPr>
            <a:r>
              <a:rPr lang="en-US" sz="2000">
                <a:solidFill>
                  <a:schemeClr val="accent1"/>
                </a:solidFill>
              </a:rPr>
              <a:t>If they need a quiet place to study</a:t>
            </a:r>
            <a:r>
              <a:rPr lang="en-US" sz="2000">
                <a:solidFill>
                  <a:schemeClr val="tx1"/>
                </a:solidFill>
              </a:rPr>
              <a:t>, they go to the library.</a:t>
            </a:r>
          </a:p>
        </p:txBody>
      </p:sp>
      <p:sp>
        <p:nvSpPr>
          <p:cNvPr id="28677" name="Text Box 13"/>
          <p:cNvSpPr txBox="1">
            <a:spLocks noChangeArrowheads="1"/>
          </p:cNvSpPr>
          <p:nvPr/>
        </p:nvSpPr>
        <p:spPr bwMode="auto">
          <a:xfrm>
            <a:off x="1219200" y="838200"/>
            <a:ext cx="54102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ON THE FRONT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84275" y="1524000"/>
            <a:ext cx="78486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also place them on the back of a bike. </a:t>
            </a:r>
          </a:p>
        </p:txBody>
      </p:sp>
      <p:pic>
        <p:nvPicPr>
          <p:cNvPr id="29699" name="Picture 6" descr="bikeback"/>
          <p:cNvPicPr>
            <a:picLocks noChangeAspect="1" noChangeArrowheads="1"/>
          </p:cNvPicPr>
          <p:nvPr/>
        </p:nvPicPr>
        <p:blipFill>
          <a:blip r:embed="rId3" cstate="print"/>
          <a:srcRect/>
          <a:stretch>
            <a:fillRect/>
          </a:stretch>
        </p:blipFill>
        <p:spPr bwMode="auto">
          <a:xfrm>
            <a:off x="3181350" y="2209800"/>
            <a:ext cx="2779713" cy="1738313"/>
          </a:xfrm>
          <a:prstGeom prst="rect">
            <a:avLst/>
          </a:prstGeom>
          <a:noFill/>
          <a:ln w="9525">
            <a:noFill/>
            <a:miter lim="800000"/>
            <a:headEnd/>
            <a:tailEnd/>
          </a:ln>
        </p:spPr>
      </p:pic>
      <p:sp>
        <p:nvSpPr>
          <p:cNvPr id="29700" name="Text Box 8"/>
          <p:cNvSpPr txBox="1">
            <a:spLocks noChangeArrowheads="1"/>
          </p:cNvSpPr>
          <p:nvPr/>
        </p:nvSpPr>
        <p:spPr bwMode="auto">
          <a:xfrm>
            <a:off x="1219200" y="4419600"/>
            <a:ext cx="6970713" cy="13112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saw a double rainbow</a:t>
            </a:r>
            <a:r>
              <a:rPr lang="en-US" sz="2000">
                <a:solidFill>
                  <a:srgbClr val="006600"/>
                </a:solidFill>
              </a:rPr>
              <a:t> as soon as it stopped raining.</a:t>
            </a:r>
          </a:p>
          <a:p>
            <a:pPr>
              <a:spcBef>
                <a:spcPct val="50000"/>
              </a:spcBef>
            </a:pPr>
            <a:r>
              <a:rPr lang="en-US" sz="2000">
                <a:solidFill>
                  <a:schemeClr val="tx1"/>
                </a:solidFill>
              </a:rPr>
              <a:t>I got the classes I wanted</a:t>
            </a:r>
            <a:r>
              <a:rPr lang="en-US" sz="2000">
                <a:solidFill>
                  <a:srgbClr val="006600"/>
                </a:solidFill>
              </a:rPr>
              <a:t> because I registered early.</a:t>
            </a:r>
          </a:p>
          <a:p>
            <a:pPr>
              <a:spcBef>
                <a:spcPct val="50000"/>
              </a:spcBef>
            </a:pPr>
            <a:r>
              <a:rPr lang="en-US" sz="2000">
                <a:solidFill>
                  <a:schemeClr val="tx1"/>
                </a:solidFill>
              </a:rPr>
              <a:t>They go to the library</a:t>
            </a:r>
            <a:r>
              <a:rPr lang="en-US" sz="2000">
                <a:solidFill>
                  <a:srgbClr val="006600"/>
                </a:solidFill>
              </a:rPr>
              <a:t> if they need a quiet place to study.</a:t>
            </a:r>
          </a:p>
        </p:txBody>
      </p:sp>
      <p:sp>
        <p:nvSpPr>
          <p:cNvPr id="29701" name="Text Box 13"/>
          <p:cNvSpPr txBox="1">
            <a:spLocks noChangeArrowheads="1"/>
          </p:cNvSpPr>
          <p:nvPr/>
        </p:nvSpPr>
        <p:spPr bwMode="auto">
          <a:xfrm>
            <a:off x="1219200" y="838200"/>
            <a:ext cx="49879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ON THE BACK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Baske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2438400"/>
            <a:ext cx="1709738" cy="1563688"/>
          </a:xfrm>
          <a:prstGeom prst="rect">
            <a:avLst/>
          </a:prstGeom>
          <a:noFill/>
          <a:ln w="9525">
            <a:noFill/>
            <a:miter lim="800000"/>
            <a:headEnd/>
            <a:tailEnd/>
          </a:ln>
        </p:spPr>
      </p:pic>
      <p:sp>
        <p:nvSpPr>
          <p:cNvPr id="30723" name="Text Box 5"/>
          <p:cNvSpPr txBox="1">
            <a:spLocks noChangeArrowheads="1"/>
          </p:cNvSpPr>
          <p:nvPr/>
        </p:nvSpPr>
        <p:spPr bwMode="auto">
          <a:xfrm>
            <a:off x="3441700" y="2717800"/>
            <a:ext cx="4572000" cy="13112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who works part-time</a:t>
            </a:r>
          </a:p>
          <a:p>
            <a:pPr>
              <a:spcBef>
                <a:spcPct val="50000"/>
              </a:spcBef>
            </a:pPr>
            <a:r>
              <a:rPr lang="en-US" sz="2000">
                <a:solidFill>
                  <a:schemeClr val="accent1"/>
                </a:solidFill>
              </a:rPr>
              <a:t>which includes a swimming pool</a:t>
            </a:r>
          </a:p>
          <a:p>
            <a:pPr>
              <a:spcBef>
                <a:spcPct val="50000"/>
              </a:spcBef>
            </a:pPr>
            <a:r>
              <a:rPr lang="en-US" sz="2000">
                <a:solidFill>
                  <a:schemeClr val="accent1"/>
                </a:solidFill>
              </a:rPr>
              <a:t>that we just bought</a:t>
            </a:r>
          </a:p>
        </p:txBody>
      </p:sp>
      <p:sp>
        <p:nvSpPr>
          <p:cNvPr id="30724" name="Text Box 6"/>
          <p:cNvSpPr txBox="1">
            <a:spLocks noChangeArrowheads="1"/>
          </p:cNvSpPr>
          <p:nvPr/>
        </p:nvSpPr>
        <p:spPr bwMode="auto">
          <a:xfrm>
            <a:off x="1219200" y="1676400"/>
            <a:ext cx="6781800" cy="701675"/>
          </a:xfrm>
          <a:prstGeom prst="rect">
            <a:avLst/>
          </a:prstGeom>
          <a:noFill/>
          <a:ln w="9525">
            <a:noFill/>
            <a:miter lim="800000"/>
            <a:headEnd/>
            <a:tailEnd/>
          </a:ln>
        </p:spPr>
        <p:txBody>
          <a:bodyPr>
            <a:spAutoFit/>
          </a:bodyPr>
          <a:lstStyle/>
          <a:p>
            <a:pPr>
              <a:spcBef>
                <a:spcPct val="20000"/>
              </a:spcBef>
            </a:pPr>
            <a:r>
              <a:rPr lang="en-US" sz="2000">
                <a:solidFill>
                  <a:schemeClr val="tx1"/>
                </a:solidFill>
              </a:rPr>
              <a:t>Another kind of dependent clause begins with the relative pronouns </a:t>
            </a:r>
            <a:r>
              <a:rPr lang="en-US" sz="2000" i="1">
                <a:solidFill>
                  <a:schemeClr val="tx1"/>
                </a:solidFill>
              </a:rPr>
              <a:t>who, which</a:t>
            </a:r>
            <a:r>
              <a:rPr lang="en-US" sz="2000">
                <a:solidFill>
                  <a:schemeClr val="tx1"/>
                </a:solidFill>
              </a:rPr>
              <a:t>, and </a:t>
            </a:r>
            <a:r>
              <a:rPr lang="en-US" sz="2000" i="1">
                <a:solidFill>
                  <a:schemeClr val="tx1"/>
                </a:solidFill>
              </a:rPr>
              <a:t>that</a:t>
            </a:r>
            <a:r>
              <a:rPr lang="en-US" sz="2000">
                <a:solidFill>
                  <a:schemeClr val="tx1"/>
                </a:solidFill>
              </a:rPr>
              <a:t>. </a:t>
            </a:r>
          </a:p>
        </p:txBody>
      </p:sp>
      <p:sp>
        <p:nvSpPr>
          <p:cNvPr id="30725" name="Text Box 7"/>
          <p:cNvSpPr txBox="1">
            <a:spLocks noChangeArrowheads="1"/>
          </p:cNvSpPr>
          <p:nvPr/>
        </p:nvSpPr>
        <p:spPr bwMode="auto">
          <a:xfrm>
            <a:off x="1358900" y="5003800"/>
            <a:ext cx="7785100"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30726" name="Text Box 8"/>
          <p:cNvSpPr txBox="1">
            <a:spLocks noChangeArrowheads="1"/>
          </p:cNvSpPr>
          <p:nvPr/>
        </p:nvSpPr>
        <p:spPr bwMode="auto">
          <a:xfrm>
            <a:off x="1092200" y="4762500"/>
            <a:ext cx="7632700"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30727" name="Text Box 9"/>
          <p:cNvSpPr txBox="1">
            <a:spLocks noChangeArrowheads="1"/>
          </p:cNvSpPr>
          <p:nvPr/>
        </p:nvSpPr>
        <p:spPr bwMode="auto">
          <a:xfrm>
            <a:off x="1184275" y="4578350"/>
            <a:ext cx="66294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These clauses are not sentences. They are like baskets that need to be attached to a bike. </a:t>
            </a:r>
          </a:p>
        </p:txBody>
      </p:sp>
      <p:sp>
        <p:nvSpPr>
          <p:cNvPr id="30728" name="Text Box 15"/>
          <p:cNvSpPr txBox="1">
            <a:spLocks noChangeArrowheads="1"/>
          </p:cNvSpPr>
          <p:nvPr/>
        </p:nvSpPr>
        <p:spPr bwMode="auto">
          <a:xfrm>
            <a:off x="1639888" y="838200"/>
            <a:ext cx="6230937"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MORE DEPENDENT CLAUSES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81313" y="838200"/>
            <a:ext cx="3352800" cy="539750"/>
          </a:xfrm>
        </p:spPr>
        <p:txBody>
          <a:bodyPr/>
          <a:lstStyle/>
          <a:p>
            <a:pPr eaLnBrk="1" hangingPunct="1"/>
            <a:r>
              <a:rPr lang="en-US" sz="3200" b="1" smtClean="0">
                <a:solidFill>
                  <a:srgbClr val="808000"/>
                </a:solidFill>
              </a:rPr>
              <a:t>SENTENCES</a:t>
            </a:r>
          </a:p>
        </p:txBody>
      </p:sp>
      <p:sp>
        <p:nvSpPr>
          <p:cNvPr id="4099" name="Rectangle 3"/>
          <p:cNvSpPr>
            <a:spLocks noGrp="1" noChangeArrowheads="1"/>
          </p:cNvSpPr>
          <p:nvPr>
            <p:ph type="body" idx="1"/>
          </p:nvPr>
        </p:nvSpPr>
        <p:spPr>
          <a:xfrm>
            <a:off x="1184275" y="2005013"/>
            <a:ext cx="7772400" cy="3013075"/>
          </a:xfrm>
        </p:spPr>
        <p:txBody>
          <a:bodyPr/>
          <a:lstStyle/>
          <a:p>
            <a:pPr eaLnBrk="1" hangingPunct="1">
              <a:lnSpc>
                <a:spcPct val="90000"/>
              </a:lnSpc>
              <a:buFontTx/>
              <a:buNone/>
            </a:pPr>
            <a:r>
              <a:rPr lang="en-US" sz="2000" smtClean="0"/>
              <a:t>Which of the following do you think are sentences?</a:t>
            </a:r>
          </a:p>
          <a:p>
            <a:pPr eaLnBrk="1" hangingPunct="1">
              <a:lnSpc>
                <a:spcPct val="90000"/>
              </a:lnSpc>
            </a:pPr>
            <a:endParaRPr lang="en-US" sz="2000" smtClean="0"/>
          </a:p>
          <a:p>
            <a:pPr lvl="1" eaLnBrk="1" hangingPunct="1">
              <a:lnSpc>
                <a:spcPct val="90000"/>
              </a:lnSpc>
            </a:pPr>
            <a:r>
              <a:rPr lang="en-US" sz="2000" smtClean="0">
                <a:solidFill>
                  <a:srgbClr val="0033CC"/>
                </a:solidFill>
              </a:rPr>
              <a:t>Autumn leaves twirled gently to the ground</a:t>
            </a:r>
            <a:r>
              <a:rPr lang="en-US" sz="2400" smtClean="0">
                <a:solidFill>
                  <a:srgbClr val="0033CC"/>
                </a:solidFill>
              </a:rPr>
              <a:t>. </a:t>
            </a:r>
            <a:br>
              <a:rPr lang="en-US" sz="2400" smtClean="0">
                <a:solidFill>
                  <a:srgbClr val="0033CC"/>
                </a:solidFill>
              </a:rPr>
            </a:br>
            <a:endParaRPr lang="en-US" sz="1600" smtClean="0">
              <a:solidFill>
                <a:srgbClr val="0033CC"/>
              </a:solidFill>
            </a:endParaRPr>
          </a:p>
          <a:p>
            <a:pPr lvl="1" eaLnBrk="1" hangingPunct="1">
              <a:lnSpc>
                <a:spcPct val="90000"/>
              </a:lnSpc>
              <a:spcAft>
                <a:spcPct val="55000"/>
              </a:spcAft>
            </a:pPr>
            <a:r>
              <a:rPr lang="en-US" sz="2000" smtClean="0">
                <a:solidFill>
                  <a:srgbClr val="0033CC"/>
                </a:solidFill>
              </a:rPr>
              <a:t>The park district will open an outdoor ice skating rink in November</a:t>
            </a:r>
            <a:r>
              <a:rPr lang="en-US" sz="2400" smtClean="0">
                <a:solidFill>
                  <a:srgbClr val="0033CC"/>
                </a:solidFill>
              </a:rPr>
              <a:t>. </a:t>
            </a:r>
          </a:p>
          <a:p>
            <a:pPr lvl="1" eaLnBrk="1" hangingPunct="1">
              <a:lnSpc>
                <a:spcPct val="90000"/>
              </a:lnSpc>
            </a:pPr>
            <a:r>
              <a:rPr lang="en-US" sz="2000" smtClean="0">
                <a:solidFill>
                  <a:srgbClr val="0033CC"/>
                </a:solidFill>
              </a:rPr>
              <a:t>He smiles</a:t>
            </a:r>
            <a:r>
              <a:rPr lang="en-US" sz="2400" smtClean="0">
                <a:solidFill>
                  <a:srgbClr val="0033CC"/>
                </a:solidFill>
              </a:rPr>
              <a:t>.</a:t>
            </a:r>
            <a:br>
              <a:rPr lang="en-US" sz="2400" smtClean="0">
                <a:solidFill>
                  <a:srgbClr val="0033CC"/>
                </a:solidFill>
              </a:rPr>
            </a:br>
            <a:endParaRPr lang="en-US" sz="2400" smtClean="0">
              <a:solidFill>
                <a:srgbClr val="0033CC"/>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219200" y="1524000"/>
            <a:ext cx="70104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These baskets go after the word they describe. Sometimes they</a:t>
            </a:r>
            <a:r>
              <a:rPr lang="en-US" sz="2000">
                <a:solidFill>
                  <a:schemeClr val="tx1"/>
                </a:solidFill>
                <a:latin typeface="Times New Roman" pitchFamily="18" charset="0"/>
              </a:rPr>
              <a:t>’</a:t>
            </a:r>
            <a:r>
              <a:rPr lang="en-US" sz="2000">
                <a:solidFill>
                  <a:schemeClr val="tx1"/>
                </a:solidFill>
              </a:rPr>
              <a:t>re in the middle of the bike.</a:t>
            </a:r>
          </a:p>
        </p:txBody>
      </p:sp>
      <p:pic>
        <p:nvPicPr>
          <p:cNvPr id="31747" name="Picture 3" descr="BikeBasketmiddle"/>
          <p:cNvPicPr>
            <a:picLocks noChangeAspect="1" noChangeArrowheads="1"/>
          </p:cNvPicPr>
          <p:nvPr/>
        </p:nvPicPr>
        <p:blipFill>
          <a:blip r:embed="rId3" cstate="print"/>
          <a:srcRect/>
          <a:stretch>
            <a:fillRect/>
          </a:stretch>
        </p:blipFill>
        <p:spPr bwMode="auto">
          <a:xfrm>
            <a:off x="3238500" y="2438400"/>
            <a:ext cx="2667000" cy="1455738"/>
          </a:xfrm>
          <a:prstGeom prst="rect">
            <a:avLst/>
          </a:prstGeom>
          <a:noFill/>
          <a:ln w="9525">
            <a:noFill/>
            <a:miter lim="800000"/>
            <a:headEnd/>
            <a:tailEnd/>
          </a:ln>
        </p:spPr>
      </p:pic>
      <p:sp>
        <p:nvSpPr>
          <p:cNvPr id="31748" name="Text Box 4"/>
          <p:cNvSpPr txBox="1">
            <a:spLocks noChangeArrowheads="1"/>
          </p:cNvSpPr>
          <p:nvPr/>
        </p:nvSpPr>
        <p:spPr bwMode="auto">
          <a:xfrm>
            <a:off x="1184275" y="4114800"/>
            <a:ext cx="7416800" cy="1616075"/>
          </a:xfrm>
          <a:prstGeom prst="rect">
            <a:avLst/>
          </a:prstGeom>
          <a:noFill/>
          <a:ln w="9525">
            <a:noFill/>
            <a:miter lim="800000"/>
            <a:headEnd/>
            <a:tailEnd/>
          </a:ln>
        </p:spPr>
        <p:txBody>
          <a:bodyPr>
            <a:spAutoFit/>
          </a:bodyPr>
          <a:lstStyle/>
          <a:p>
            <a:pPr>
              <a:spcBef>
                <a:spcPct val="50000"/>
              </a:spcBef>
            </a:pPr>
            <a:r>
              <a:rPr lang="en-US" sz="2000">
                <a:solidFill>
                  <a:schemeClr val="tx1"/>
                </a:solidFill>
              </a:rPr>
              <a:t>Frank, </a:t>
            </a:r>
            <a:r>
              <a:rPr lang="en-US" sz="2000">
                <a:solidFill>
                  <a:schemeClr val="accent1"/>
                </a:solidFill>
              </a:rPr>
              <a:t>who works part-time</a:t>
            </a:r>
            <a:r>
              <a:rPr lang="en-US" sz="2000">
                <a:solidFill>
                  <a:schemeClr val="tx1"/>
                </a:solidFill>
              </a:rPr>
              <a:t>,will be our guide.</a:t>
            </a:r>
          </a:p>
          <a:p>
            <a:pPr>
              <a:spcBef>
                <a:spcPct val="50000"/>
              </a:spcBef>
            </a:pPr>
            <a:r>
              <a:rPr lang="en-US" sz="2000">
                <a:solidFill>
                  <a:schemeClr val="tx1"/>
                </a:solidFill>
              </a:rPr>
              <a:t>The new fitness center, </a:t>
            </a:r>
            <a:r>
              <a:rPr lang="en-US" sz="2000">
                <a:solidFill>
                  <a:schemeClr val="accent1"/>
                </a:solidFill>
              </a:rPr>
              <a:t>which includes a swimming pool</a:t>
            </a:r>
            <a:r>
              <a:rPr lang="en-US" sz="2000">
                <a:solidFill>
                  <a:schemeClr val="tx1"/>
                </a:solidFill>
              </a:rPr>
              <a:t>, opened in February.</a:t>
            </a:r>
          </a:p>
          <a:p>
            <a:pPr>
              <a:spcBef>
                <a:spcPct val="50000"/>
              </a:spcBef>
            </a:pPr>
            <a:r>
              <a:rPr lang="en-US" sz="2000">
                <a:solidFill>
                  <a:schemeClr val="tx1"/>
                </a:solidFill>
              </a:rPr>
              <a:t>The refrigerator </a:t>
            </a:r>
            <a:r>
              <a:rPr lang="en-US" sz="2000">
                <a:solidFill>
                  <a:schemeClr val="accent1"/>
                </a:solidFill>
              </a:rPr>
              <a:t>that we just bought</a:t>
            </a:r>
            <a:r>
              <a:rPr lang="en-US" sz="2000">
                <a:solidFill>
                  <a:schemeClr val="tx1"/>
                </a:solidFill>
              </a:rPr>
              <a:t> has a high energy rating.</a:t>
            </a:r>
          </a:p>
        </p:txBody>
      </p:sp>
      <p:sp>
        <p:nvSpPr>
          <p:cNvPr id="31749" name="Text Box 11"/>
          <p:cNvSpPr txBox="1">
            <a:spLocks noChangeArrowheads="1"/>
          </p:cNvSpPr>
          <p:nvPr/>
        </p:nvSpPr>
        <p:spPr bwMode="auto">
          <a:xfrm>
            <a:off x="1219200" y="838200"/>
            <a:ext cx="53689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IN THE MIDDLE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219200" y="1447800"/>
            <a:ext cx="6858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Sometimes they are on the back of the bike.</a:t>
            </a:r>
          </a:p>
        </p:txBody>
      </p:sp>
      <p:pic>
        <p:nvPicPr>
          <p:cNvPr id="32771" name="Picture 3" descr="bikeback"/>
          <p:cNvPicPr>
            <a:picLocks noChangeAspect="1" noChangeArrowheads="1"/>
          </p:cNvPicPr>
          <p:nvPr/>
        </p:nvPicPr>
        <p:blipFill>
          <a:blip r:embed="rId3" cstate="print"/>
          <a:srcRect/>
          <a:stretch>
            <a:fillRect/>
          </a:stretch>
        </p:blipFill>
        <p:spPr bwMode="auto">
          <a:xfrm>
            <a:off x="3124200" y="2286000"/>
            <a:ext cx="2894013" cy="1652588"/>
          </a:xfrm>
          <a:prstGeom prst="rect">
            <a:avLst/>
          </a:prstGeom>
          <a:noFill/>
          <a:ln w="9525">
            <a:noFill/>
            <a:miter lim="800000"/>
            <a:headEnd/>
            <a:tailEnd/>
          </a:ln>
        </p:spPr>
      </p:pic>
      <p:sp>
        <p:nvSpPr>
          <p:cNvPr id="32772" name="Text Box 5"/>
          <p:cNvSpPr txBox="1">
            <a:spLocks noChangeArrowheads="1"/>
          </p:cNvSpPr>
          <p:nvPr/>
        </p:nvSpPr>
        <p:spPr bwMode="auto">
          <a:xfrm>
            <a:off x="1219200" y="4267200"/>
            <a:ext cx="7475538" cy="1401763"/>
          </a:xfrm>
          <a:prstGeom prst="rect">
            <a:avLst/>
          </a:prstGeom>
          <a:noFill/>
          <a:ln w="9525">
            <a:noFill/>
            <a:miter lim="800000"/>
            <a:headEnd/>
            <a:tailEnd/>
          </a:ln>
        </p:spPr>
        <p:txBody>
          <a:bodyPr>
            <a:spAutoFit/>
          </a:bodyPr>
          <a:lstStyle/>
          <a:p>
            <a:pPr>
              <a:spcBef>
                <a:spcPct val="50000"/>
              </a:spcBef>
            </a:pPr>
            <a:r>
              <a:rPr lang="en-US" sz="2000">
                <a:solidFill>
                  <a:schemeClr val="tx1"/>
                </a:solidFill>
              </a:rPr>
              <a:t>We are making pasta for the Richardsons, </a:t>
            </a:r>
            <a:r>
              <a:rPr lang="en-US" sz="2000">
                <a:solidFill>
                  <a:schemeClr val="accent1"/>
                </a:solidFill>
              </a:rPr>
              <a:t>who do not eat meat.</a:t>
            </a:r>
          </a:p>
          <a:p>
            <a:pPr>
              <a:spcBef>
                <a:spcPct val="50000"/>
              </a:spcBef>
            </a:pPr>
            <a:r>
              <a:rPr lang="en-US" sz="2000">
                <a:solidFill>
                  <a:schemeClr val="tx1"/>
                </a:solidFill>
              </a:rPr>
              <a:t>I have tickets to the jazz festival, </a:t>
            </a:r>
            <a:r>
              <a:rPr lang="en-US" sz="2000">
                <a:solidFill>
                  <a:schemeClr val="accent1"/>
                </a:solidFill>
              </a:rPr>
              <a:t>which begins at noon</a:t>
            </a:r>
            <a:r>
              <a:rPr lang="en-US" sz="2000">
                <a:solidFill>
                  <a:srgbClr val="006600"/>
                </a:solidFill>
              </a:rPr>
              <a:t>.</a:t>
            </a:r>
          </a:p>
          <a:p>
            <a:pPr>
              <a:spcBef>
                <a:spcPct val="50000"/>
              </a:spcBef>
            </a:pPr>
            <a:r>
              <a:rPr lang="en-US" sz="2000">
                <a:solidFill>
                  <a:schemeClr val="tx1"/>
                </a:solidFill>
              </a:rPr>
              <a:t>Karen likes books </a:t>
            </a:r>
            <a:r>
              <a:rPr lang="en-US" sz="2000">
                <a:solidFill>
                  <a:schemeClr val="accent1"/>
                </a:solidFill>
              </a:rPr>
              <a:t>that have a happy ending</a:t>
            </a:r>
            <a:r>
              <a:rPr lang="en-US">
                <a:solidFill>
                  <a:schemeClr val="tx1"/>
                </a:solidFill>
              </a:rPr>
              <a:t>.</a:t>
            </a:r>
            <a:endParaRPr lang="en-US">
              <a:solidFill>
                <a:srgbClr val="006600"/>
              </a:solidFill>
            </a:endParaRPr>
          </a:p>
        </p:txBody>
      </p:sp>
      <p:sp>
        <p:nvSpPr>
          <p:cNvPr id="32773" name="Rectangle 10"/>
          <p:cNvSpPr>
            <a:spLocks noChangeArrowheads="1"/>
          </p:cNvSpPr>
          <p:nvPr/>
        </p:nvSpPr>
        <p:spPr bwMode="auto">
          <a:xfrm>
            <a:off x="1728788" y="542925"/>
            <a:ext cx="6935787" cy="581025"/>
          </a:xfrm>
          <a:prstGeom prst="rect">
            <a:avLst/>
          </a:prstGeom>
          <a:noFill/>
          <a:ln w="9525">
            <a:noFill/>
            <a:miter lim="800000"/>
            <a:headEnd/>
            <a:tailEnd/>
          </a:ln>
        </p:spPr>
        <p:txBody>
          <a:bodyPr anchor="ctr"/>
          <a:lstStyle/>
          <a:p>
            <a:endParaRPr lang="en-US" sz="2800" b="1">
              <a:solidFill>
                <a:srgbClr val="808000"/>
              </a:solidFill>
            </a:endParaRPr>
          </a:p>
        </p:txBody>
      </p:sp>
      <p:sp>
        <p:nvSpPr>
          <p:cNvPr id="32774" name="Text Box 14"/>
          <p:cNvSpPr txBox="1">
            <a:spLocks noChangeArrowheads="1"/>
          </p:cNvSpPr>
          <p:nvPr/>
        </p:nvSpPr>
        <p:spPr bwMode="auto">
          <a:xfrm>
            <a:off x="1135063" y="838200"/>
            <a:ext cx="49530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ON THE BACK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490788" y="2281238"/>
            <a:ext cx="60071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One wheel and a basket do not make a sentence.</a:t>
            </a:r>
          </a:p>
        </p:txBody>
      </p:sp>
      <p:pic>
        <p:nvPicPr>
          <p:cNvPr id="33795" name="Picture 3" descr="bikenoback1"/>
          <p:cNvPicPr>
            <a:picLocks noChangeAspect="1" noChangeArrowheads="1"/>
          </p:cNvPicPr>
          <p:nvPr/>
        </p:nvPicPr>
        <p:blipFill>
          <a:blip r:embed="rId2" cstate="print"/>
          <a:srcRect/>
          <a:stretch>
            <a:fillRect/>
          </a:stretch>
        </p:blipFill>
        <p:spPr bwMode="auto">
          <a:xfrm>
            <a:off x="1289050" y="2138363"/>
            <a:ext cx="1052513" cy="787400"/>
          </a:xfrm>
          <a:prstGeom prst="rect">
            <a:avLst/>
          </a:prstGeom>
          <a:noFill/>
          <a:ln w="9525">
            <a:noFill/>
            <a:miter lim="800000"/>
            <a:headEnd/>
            <a:tailEnd/>
          </a:ln>
        </p:spPr>
      </p:pic>
      <p:sp>
        <p:nvSpPr>
          <p:cNvPr id="33796" name="Text Box 4"/>
          <p:cNvSpPr txBox="1">
            <a:spLocks noChangeArrowheads="1"/>
          </p:cNvSpPr>
          <p:nvPr/>
        </p:nvSpPr>
        <p:spPr bwMode="auto">
          <a:xfrm>
            <a:off x="1104900" y="3189288"/>
            <a:ext cx="6934200"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 fitness center</a:t>
            </a:r>
            <a:r>
              <a:rPr lang="en-US" sz="2000">
                <a:solidFill>
                  <a:srgbClr val="003399"/>
                </a:solidFill>
              </a:rPr>
              <a:t>,</a:t>
            </a:r>
            <a:r>
              <a:rPr lang="en-US" sz="2000">
                <a:solidFill>
                  <a:schemeClr val="tx1"/>
                </a:solidFill>
              </a:rPr>
              <a:t> </a:t>
            </a:r>
            <a:r>
              <a:rPr lang="en-US" sz="2000">
                <a:solidFill>
                  <a:schemeClr val="accent1"/>
                </a:solidFill>
              </a:rPr>
              <a:t>which includes a tennis court     ??</a:t>
            </a:r>
          </a:p>
        </p:txBody>
      </p:sp>
      <p:sp>
        <p:nvSpPr>
          <p:cNvPr id="33797" name="Text Box 6"/>
          <p:cNvSpPr txBox="1">
            <a:spLocks noChangeArrowheads="1"/>
          </p:cNvSpPr>
          <p:nvPr/>
        </p:nvSpPr>
        <p:spPr bwMode="auto">
          <a:xfrm>
            <a:off x="1219200" y="5029200"/>
            <a:ext cx="7493000" cy="854075"/>
          </a:xfrm>
          <a:prstGeom prst="rect">
            <a:avLst/>
          </a:prstGeom>
          <a:noFill/>
          <a:ln w="9525">
            <a:noFill/>
            <a:miter lim="800000"/>
            <a:headEnd/>
            <a:tailEnd/>
          </a:ln>
        </p:spPr>
        <p:txBody>
          <a:bodyPr>
            <a:spAutoFit/>
          </a:bodyPr>
          <a:lstStyle/>
          <a:p>
            <a:pPr>
              <a:spcBef>
                <a:spcPct val="50000"/>
              </a:spcBef>
            </a:pPr>
            <a:r>
              <a:rPr lang="en-US" sz="1800" i="1">
                <a:solidFill>
                  <a:schemeClr val="tx1"/>
                </a:solidFill>
              </a:rPr>
              <a:t>Front wheel  		  basket  		 back wheel</a:t>
            </a:r>
            <a:r>
              <a:rPr lang="en-US" sz="2000">
                <a:solidFill>
                  <a:schemeClr val="hlink"/>
                </a:solidFill>
              </a:rPr>
              <a:t> </a:t>
            </a:r>
          </a:p>
          <a:p>
            <a:pPr>
              <a:spcBef>
                <a:spcPct val="50000"/>
              </a:spcBef>
            </a:pPr>
            <a:r>
              <a:rPr lang="en-US" sz="2000">
                <a:solidFill>
                  <a:schemeClr val="hlink"/>
                </a:solidFill>
              </a:rPr>
              <a:t>The fitness center</a:t>
            </a:r>
            <a:r>
              <a:rPr lang="en-US" sz="2000">
                <a:solidFill>
                  <a:srgbClr val="003399"/>
                </a:solidFill>
              </a:rPr>
              <a:t>,</a:t>
            </a:r>
            <a:r>
              <a:rPr lang="en-US" sz="2000">
                <a:solidFill>
                  <a:schemeClr val="tx1"/>
                </a:solidFill>
              </a:rPr>
              <a:t> </a:t>
            </a:r>
            <a:r>
              <a:rPr lang="en-US" sz="2000">
                <a:solidFill>
                  <a:schemeClr val="accent1"/>
                </a:solidFill>
              </a:rPr>
              <a:t>which includes a tennis court</a:t>
            </a:r>
            <a:r>
              <a:rPr lang="en-US" sz="2000">
                <a:solidFill>
                  <a:srgbClr val="006600"/>
                </a:solidFill>
              </a:rPr>
              <a:t>, </a:t>
            </a:r>
            <a:r>
              <a:rPr lang="en-US" sz="2000">
                <a:solidFill>
                  <a:schemeClr val="hlink"/>
                </a:solidFill>
              </a:rPr>
              <a:t>will open soon.</a:t>
            </a:r>
          </a:p>
        </p:txBody>
      </p:sp>
      <p:sp>
        <p:nvSpPr>
          <p:cNvPr id="33798" name="Text Box 7"/>
          <p:cNvSpPr txBox="1">
            <a:spLocks noChangeArrowheads="1"/>
          </p:cNvSpPr>
          <p:nvPr/>
        </p:nvSpPr>
        <p:spPr bwMode="auto">
          <a:xfrm>
            <a:off x="1179513" y="2763838"/>
            <a:ext cx="7239000" cy="366712"/>
          </a:xfrm>
          <a:prstGeom prst="rect">
            <a:avLst/>
          </a:prstGeom>
          <a:noFill/>
          <a:ln w="9525">
            <a:noFill/>
            <a:miter lim="800000"/>
            <a:headEnd/>
            <a:tailEnd/>
          </a:ln>
        </p:spPr>
        <p:txBody>
          <a:bodyPr>
            <a:spAutoFit/>
          </a:bodyPr>
          <a:lstStyle/>
          <a:p>
            <a:pPr>
              <a:spcBef>
                <a:spcPct val="50000"/>
              </a:spcBef>
            </a:pPr>
            <a:r>
              <a:rPr lang="en-US" sz="1800" i="1">
                <a:solidFill>
                  <a:schemeClr val="tx1"/>
                </a:solidFill>
              </a:rPr>
              <a:t>Front wheel	               basket		               back wheel?</a:t>
            </a:r>
          </a:p>
        </p:txBody>
      </p:sp>
      <p:sp>
        <p:nvSpPr>
          <p:cNvPr id="33799" name="Text Box 9"/>
          <p:cNvSpPr txBox="1">
            <a:spLocks noChangeArrowheads="1"/>
          </p:cNvSpPr>
          <p:nvPr/>
        </p:nvSpPr>
        <p:spPr bwMode="auto">
          <a:xfrm>
            <a:off x="1184275" y="1047750"/>
            <a:ext cx="3629025"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sp>
        <p:nvSpPr>
          <p:cNvPr id="33800" name="Text Box 10"/>
          <p:cNvSpPr txBox="1">
            <a:spLocks noChangeArrowheads="1"/>
          </p:cNvSpPr>
          <p:nvPr/>
        </p:nvSpPr>
        <p:spPr bwMode="auto">
          <a:xfrm>
            <a:off x="1042988" y="838200"/>
            <a:ext cx="3132137"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33801" name="Text Box 12"/>
          <p:cNvSpPr txBox="1">
            <a:spLocks noChangeArrowheads="1"/>
          </p:cNvSpPr>
          <p:nvPr/>
        </p:nvSpPr>
        <p:spPr bwMode="auto">
          <a:xfrm>
            <a:off x="2933700" y="4241800"/>
            <a:ext cx="32766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need to add a wheel.</a:t>
            </a:r>
          </a:p>
        </p:txBody>
      </p:sp>
      <p:sp>
        <p:nvSpPr>
          <p:cNvPr id="33802" name="Rectangle 13"/>
          <p:cNvSpPr>
            <a:spLocks noChangeArrowheads="1"/>
          </p:cNvSpPr>
          <p:nvPr/>
        </p:nvSpPr>
        <p:spPr bwMode="auto">
          <a:xfrm>
            <a:off x="1066800" y="2078038"/>
            <a:ext cx="7531100" cy="1749425"/>
          </a:xfrm>
          <a:prstGeom prst="rect">
            <a:avLst/>
          </a:prstGeom>
          <a:noFill/>
          <a:ln w="9525">
            <a:solidFill>
              <a:schemeClr val="tx1"/>
            </a:solidFill>
            <a:miter lim="800000"/>
            <a:headEnd/>
            <a:tailEnd/>
          </a:ln>
        </p:spPr>
        <p:txBody>
          <a:bodyPr wrap="none" anchor="ctr"/>
          <a:lstStyle/>
          <a:p>
            <a:endParaRPr lang="en-US"/>
          </a:p>
        </p:txBody>
      </p:sp>
      <p:sp>
        <p:nvSpPr>
          <p:cNvPr id="33803" name="Rectangle 14"/>
          <p:cNvSpPr>
            <a:spLocks noChangeArrowheads="1"/>
          </p:cNvSpPr>
          <p:nvPr/>
        </p:nvSpPr>
        <p:spPr bwMode="auto">
          <a:xfrm>
            <a:off x="1117600" y="4160838"/>
            <a:ext cx="7518400" cy="1905000"/>
          </a:xfrm>
          <a:prstGeom prst="rect">
            <a:avLst/>
          </a:prstGeom>
          <a:noFill/>
          <a:ln w="9525">
            <a:solidFill>
              <a:schemeClr val="tx1"/>
            </a:solidFill>
            <a:miter lim="800000"/>
            <a:headEnd/>
            <a:tailEnd/>
          </a:ln>
        </p:spPr>
        <p:txBody>
          <a:bodyPr wrap="none" anchor="ctr"/>
          <a:lstStyle/>
          <a:p>
            <a:endParaRPr lang="en-US"/>
          </a:p>
        </p:txBody>
      </p:sp>
      <p:pic>
        <p:nvPicPr>
          <p:cNvPr id="33804" name="Picture 15" descr="BikeBasketmiddle"/>
          <p:cNvPicPr>
            <a:picLocks noChangeAspect="1" noChangeArrowheads="1"/>
          </p:cNvPicPr>
          <p:nvPr/>
        </p:nvPicPr>
        <p:blipFill>
          <a:blip r:embed="rId3" cstate="print"/>
          <a:srcRect/>
          <a:stretch>
            <a:fillRect/>
          </a:stretch>
        </p:blipFill>
        <p:spPr bwMode="auto">
          <a:xfrm>
            <a:off x="1422400" y="4310063"/>
            <a:ext cx="1062038" cy="579437"/>
          </a:xfrm>
          <a:prstGeom prst="rect">
            <a:avLst/>
          </a:prstGeom>
          <a:noFill/>
          <a:ln w="9525">
            <a:noFill/>
            <a:miter lim="800000"/>
            <a:headEnd/>
            <a:tailEnd/>
          </a:ln>
        </p:spPr>
      </p:pic>
      <p:sp>
        <p:nvSpPr>
          <p:cNvPr id="33805" name="Text Box 16"/>
          <p:cNvSpPr txBox="1">
            <a:spLocks noChangeArrowheads="1"/>
          </p:cNvSpPr>
          <p:nvPr/>
        </p:nvSpPr>
        <p:spPr bwMode="auto">
          <a:xfrm>
            <a:off x="1050925" y="1501775"/>
            <a:ext cx="7519988"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Make sure the bike has 2 wheels.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438275" y="2513013"/>
            <a:ext cx="5783263"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Front wheel and basket</a:t>
            </a:r>
          </a:p>
          <a:p>
            <a:pPr>
              <a:spcBef>
                <a:spcPct val="50000"/>
              </a:spcBef>
            </a:pPr>
            <a:r>
              <a:rPr lang="en-US" sz="2000">
                <a:solidFill>
                  <a:schemeClr val="hlink"/>
                </a:solidFill>
              </a:rPr>
              <a:t>	The car </a:t>
            </a:r>
            <a:r>
              <a:rPr lang="en-US" sz="2000">
                <a:solidFill>
                  <a:schemeClr val="accent1"/>
                </a:solidFill>
              </a:rPr>
              <a:t>that is parked in the driveway</a:t>
            </a:r>
          </a:p>
        </p:txBody>
      </p:sp>
      <p:sp>
        <p:nvSpPr>
          <p:cNvPr id="34819" name="Text Box 4"/>
          <p:cNvSpPr txBox="1">
            <a:spLocks noChangeArrowheads="1"/>
          </p:cNvSpPr>
          <p:nvPr/>
        </p:nvSpPr>
        <p:spPr bwMode="auto">
          <a:xfrm>
            <a:off x="965200" y="838200"/>
            <a:ext cx="65881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Review</a:t>
            </a:r>
          </a:p>
        </p:txBody>
      </p:sp>
      <p:sp>
        <p:nvSpPr>
          <p:cNvPr id="34820" name="Text Box 5"/>
          <p:cNvSpPr txBox="1">
            <a:spLocks noChangeArrowheads="1"/>
          </p:cNvSpPr>
          <p:nvPr/>
        </p:nvSpPr>
        <p:spPr bwMode="auto">
          <a:xfrm>
            <a:off x="1498600" y="4533900"/>
            <a:ext cx="6503988" cy="8540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need a back wheel</a:t>
            </a:r>
          </a:p>
          <a:p>
            <a:pPr>
              <a:spcBef>
                <a:spcPct val="50000"/>
              </a:spcBef>
            </a:pPr>
            <a:r>
              <a:rPr lang="en-US" sz="2000">
                <a:solidFill>
                  <a:srgbClr val="006600"/>
                </a:solidFill>
              </a:rPr>
              <a:t>	</a:t>
            </a:r>
            <a:r>
              <a:rPr lang="en-US" sz="2000">
                <a:solidFill>
                  <a:schemeClr val="hlink"/>
                </a:solidFill>
              </a:rPr>
              <a:t>The car </a:t>
            </a:r>
            <a:r>
              <a:rPr lang="en-US" sz="2000">
                <a:solidFill>
                  <a:schemeClr val="accent1"/>
                </a:solidFill>
              </a:rPr>
              <a:t>that is parked in the driveway</a:t>
            </a:r>
            <a:r>
              <a:rPr lang="en-US" sz="2000">
                <a:solidFill>
                  <a:srgbClr val="006600"/>
                </a:solidFill>
              </a:rPr>
              <a:t> </a:t>
            </a:r>
            <a:r>
              <a:rPr lang="en-US" sz="2000">
                <a:solidFill>
                  <a:schemeClr val="hlink"/>
                </a:solidFill>
              </a:rPr>
              <a:t>is mine.</a:t>
            </a:r>
            <a:endParaRPr lang="en-US" sz="2000">
              <a:solidFill>
                <a:schemeClr val="tx1"/>
              </a:solidFill>
            </a:endParaRPr>
          </a:p>
        </p:txBody>
      </p:sp>
      <p:pic>
        <p:nvPicPr>
          <p:cNvPr id="34821" name="Picture 6" descr="bikenoback1"/>
          <p:cNvPicPr>
            <a:picLocks noChangeAspect="1" noChangeArrowheads="1"/>
          </p:cNvPicPr>
          <p:nvPr/>
        </p:nvPicPr>
        <p:blipFill>
          <a:blip r:embed="rId3" cstate="print"/>
          <a:srcRect/>
          <a:stretch>
            <a:fillRect/>
          </a:stretch>
        </p:blipFill>
        <p:spPr bwMode="auto">
          <a:xfrm>
            <a:off x="4859338" y="2022475"/>
            <a:ext cx="1155700" cy="985838"/>
          </a:xfrm>
          <a:prstGeom prst="rect">
            <a:avLst/>
          </a:prstGeom>
          <a:noFill/>
          <a:ln w="9525">
            <a:noFill/>
            <a:miter lim="800000"/>
            <a:headEnd/>
            <a:tailEnd/>
          </a:ln>
        </p:spPr>
      </p:pic>
      <p:pic>
        <p:nvPicPr>
          <p:cNvPr id="34822" name="Picture 7" descr="BikeBasketmiddle"/>
          <p:cNvPicPr>
            <a:picLocks noChangeAspect="1" noChangeArrowheads="1"/>
          </p:cNvPicPr>
          <p:nvPr/>
        </p:nvPicPr>
        <p:blipFill>
          <a:blip r:embed="rId4" cstate="print"/>
          <a:srcRect/>
          <a:stretch>
            <a:fillRect/>
          </a:stretch>
        </p:blipFill>
        <p:spPr bwMode="auto">
          <a:xfrm>
            <a:off x="5268913" y="4208463"/>
            <a:ext cx="1049337" cy="730250"/>
          </a:xfrm>
          <a:prstGeom prst="rect">
            <a:avLst/>
          </a:prstGeom>
          <a:noFill/>
          <a:ln w="9525">
            <a:noFill/>
            <a:miter lim="800000"/>
            <a:headEnd/>
            <a:tailEnd/>
          </a:ln>
        </p:spPr>
      </p:pic>
      <p:sp>
        <p:nvSpPr>
          <p:cNvPr id="34823" name="Text Box 8"/>
          <p:cNvSpPr txBox="1">
            <a:spLocks noChangeArrowheads="1"/>
          </p:cNvSpPr>
          <p:nvPr/>
        </p:nvSpPr>
        <p:spPr bwMode="auto">
          <a:xfrm>
            <a:off x="963613" y="1431925"/>
            <a:ext cx="3179762"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Here</a:t>
            </a:r>
            <a:r>
              <a:rPr lang="en-US" sz="2000">
                <a:solidFill>
                  <a:schemeClr val="tx1"/>
                </a:solidFill>
                <a:latin typeface="Times New Roman" pitchFamily="18" charset="0"/>
              </a:rPr>
              <a:t>’</a:t>
            </a:r>
            <a:r>
              <a:rPr lang="en-US" sz="2000">
                <a:solidFill>
                  <a:schemeClr val="tx1"/>
                </a:solidFill>
              </a:rPr>
              <a:t>s another example:</a:t>
            </a:r>
          </a:p>
        </p:txBody>
      </p:sp>
      <p:sp>
        <p:nvSpPr>
          <p:cNvPr id="34824" name="Rectangle 9"/>
          <p:cNvSpPr>
            <a:spLocks noChangeArrowheads="1"/>
          </p:cNvSpPr>
          <p:nvPr/>
        </p:nvSpPr>
        <p:spPr bwMode="auto">
          <a:xfrm>
            <a:off x="1055688" y="1982788"/>
            <a:ext cx="6605587" cy="1455737"/>
          </a:xfrm>
          <a:prstGeom prst="rect">
            <a:avLst/>
          </a:prstGeom>
          <a:noFill/>
          <a:ln w="9525">
            <a:solidFill>
              <a:schemeClr val="tx1"/>
            </a:solidFill>
            <a:miter lim="800000"/>
            <a:headEnd/>
            <a:tailEnd/>
          </a:ln>
        </p:spPr>
        <p:txBody>
          <a:bodyPr wrap="none" anchor="ctr"/>
          <a:lstStyle/>
          <a:p>
            <a:endParaRPr lang="en-US"/>
          </a:p>
        </p:txBody>
      </p:sp>
      <p:sp>
        <p:nvSpPr>
          <p:cNvPr id="34825" name="Rectangle 10"/>
          <p:cNvSpPr>
            <a:spLocks noChangeArrowheads="1"/>
          </p:cNvSpPr>
          <p:nvPr/>
        </p:nvSpPr>
        <p:spPr bwMode="auto">
          <a:xfrm>
            <a:off x="1039813" y="4025900"/>
            <a:ext cx="6683375" cy="136525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930525" y="838200"/>
            <a:ext cx="3252788" cy="566738"/>
          </a:xfrm>
        </p:spPr>
        <p:txBody>
          <a:bodyPr/>
          <a:lstStyle/>
          <a:p>
            <a:pPr eaLnBrk="1" hangingPunct="1"/>
            <a:r>
              <a:rPr lang="en-US" sz="3200" b="1" smtClean="0"/>
              <a:t>FRAGMENTS</a:t>
            </a:r>
          </a:p>
        </p:txBody>
      </p:sp>
      <p:sp>
        <p:nvSpPr>
          <p:cNvPr id="35843" name="Text Box 3"/>
          <p:cNvSpPr txBox="1">
            <a:spLocks noChangeArrowheads="1"/>
          </p:cNvSpPr>
          <p:nvPr/>
        </p:nvSpPr>
        <p:spPr bwMode="auto">
          <a:xfrm>
            <a:off x="1143000" y="1676400"/>
            <a:ext cx="7696200" cy="3629025"/>
          </a:xfrm>
          <a:prstGeom prst="rect">
            <a:avLst/>
          </a:prstGeom>
          <a:noFill/>
          <a:ln w="9525">
            <a:noFill/>
            <a:miter lim="800000"/>
            <a:headEnd/>
            <a:tailEnd/>
          </a:ln>
        </p:spPr>
        <p:txBody>
          <a:bodyPr>
            <a:spAutoFit/>
          </a:bodyPr>
          <a:lstStyle/>
          <a:p>
            <a:pPr>
              <a:lnSpc>
                <a:spcPct val="90000"/>
              </a:lnSpc>
              <a:spcBef>
                <a:spcPct val="20000"/>
              </a:spcBef>
            </a:pPr>
            <a:r>
              <a:rPr lang="en-US" sz="2000">
                <a:solidFill>
                  <a:schemeClr val="tx1"/>
                </a:solidFill>
              </a:rPr>
              <a:t>A fragment is just a part of a sentence. It can</a:t>
            </a:r>
            <a:r>
              <a:rPr lang="en-US" sz="2000">
                <a:solidFill>
                  <a:schemeClr val="tx1"/>
                </a:solidFill>
                <a:latin typeface="Times New Roman" pitchFamily="18" charset="0"/>
              </a:rPr>
              <a:t>’</a:t>
            </a:r>
            <a:r>
              <a:rPr lang="en-US" sz="2000">
                <a:solidFill>
                  <a:schemeClr val="tx1"/>
                </a:solidFill>
              </a:rPr>
              <a:t>t stand alone and make sense because it doesn</a:t>
            </a:r>
            <a:r>
              <a:rPr lang="en-US" sz="2000">
                <a:solidFill>
                  <a:schemeClr val="tx1"/>
                </a:solidFill>
                <a:latin typeface="Times New Roman" pitchFamily="18" charset="0"/>
              </a:rPr>
              <a:t>’</a:t>
            </a:r>
            <a:r>
              <a:rPr lang="en-US" sz="2000">
                <a:solidFill>
                  <a:schemeClr val="tx1"/>
                </a:solidFill>
              </a:rPr>
              <a:t>t have a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a:t>
            </a:r>
          </a:p>
          <a:p>
            <a:pPr>
              <a:lnSpc>
                <a:spcPct val="90000"/>
              </a:lnSpc>
              <a:spcBef>
                <a:spcPct val="20000"/>
              </a:spcBef>
            </a:pPr>
            <a:endParaRPr lang="en-US" sz="2000">
              <a:solidFill>
                <a:schemeClr val="tx1"/>
              </a:solidFill>
            </a:endParaRPr>
          </a:p>
          <a:p>
            <a:pPr>
              <a:lnSpc>
                <a:spcPct val="90000"/>
              </a:lnSpc>
              <a:spcBef>
                <a:spcPct val="20000"/>
              </a:spcBef>
            </a:pPr>
            <a:r>
              <a:rPr lang="en-US" sz="2000">
                <a:solidFill>
                  <a:schemeClr val="tx1"/>
                </a:solidFill>
              </a:rPr>
              <a:t>We have already looked at one kind of fragment: the dependent clause.  It</a:t>
            </a:r>
            <a:r>
              <a:rPr lang="en-US" sz="2000">
                <a:solidFill>
                  <a:schemeClr val="tx1"/>
                </a:solidFill>
                <a:latin typeface="Times New Roman" pitchFamily="18" charset="0"/>
              </a:rPr>
              <a:t>’</a:t>
            </a:r>
            <a:r>
              <a:rPr lang="en-US" sz="2000">
                <a:solidFill>
                  <a:schemeClr val="tx1"/>
                </a:solidFill>
              </a:rPr>
              <a:t>s not a sentence, but a basket.  We</a:t>
            </a:r>
            <a:r>
              <a:rPr lang="en-US" sz="2000">
                <a:solidFill>
                  <a:schemeClr val="tx1"/>
                </a:solidFill>
                <a:latin typeface="Times New Roman" pitchFamily="18" charset="0"/>
              </a:rPr>
              <a:t>’</a:t>
            </a:r>
            <a:r>
              <a:rPr lang="en-US" sz="2000">
                <a:solidFill>
                  <a:schemeClr val="tx1"/>
                </a:solidFill>
              </a:rPr>
              <a:t>ll now look at 3 more kinds of fragments: added-detail fragments, </a:t>
            </a:r>
            <a:r>
              <a:rPr lang="en-US" sz="2000" i="1">
                <a:solidFill>
                  <a:schemeClr val="tx1"/>
                </a:solidFill>
              </a:rPr>
              <a:t>-ing</a:t>
            </a:r>
            <a:r>
              <a:rPr lang="en-US" sz="2000">
                <a:solidFill>
                  <a:schemeClr val="tx1"/>
                </a:solidFill>
              </a:rPr>
              <a:t> fragments, and </a:t>
            </a:r>
            <a:r>
              <a:rPr lang="en-US" sz="2000" i="1">
                <a:solidFill>
                  <a:schemeClr val="tx1"/>
                </a:solidFill>
              </a:rPr>
              <a:t>to</a:t>
            </a:r>
            <a:r>
              <a:rPr lang="en-US" sz="2000">
                <a:solidFill>
                  <a:schemeClr val="tx1"/>
                </a:solidFill>
              </a:rPr>
              <a:t> fragments.</a:t>
            </a:r>
          </a:p>
          <a:p>
            <a:pPr>
              <a:lnSpc>
                <a:spcPct val="90000"/>
              </a:lnSpc>
              <a:spcBef>
                <a:spcPct val="20000"/>
              </a:spcBef>
            </a:pPr>
            <a:endParaRPr lang="en-US" sz="2000">
              <a:solidFill>
                <a:schemeClr val="tx1"/>
              </a:solidFill>
            </a:endParaRPr>
          </a:p>
          <a:p>
            <a:pPr>
              <a:lnSpc>
                <a:spcPct val="90000"/>
              </a:lnSpc>
              <a:spcBef>
                <a:spcPct val="20000"/>
              </a:spcBef>
            </a:pPr>
            <a:r>
              <a:rPr lang="en-US" sz="2000">
                <a:solidFill>
                  <a:schemeClr val="tx1"/>
                </a:solidFill>
              </a:rPr>
              <a:t>Most fragments have just been disconnected from the sentence and need to be reattached. Sometimes it</a:t>
            </a:r>
            <a:r>
              <a:rPr lang="en-US" sz="2000">
                <a:solidFill>
                  <a:schemeClr val="tx1"/>
                </a:solidFill>
                <a:latin typeface="Times New Roman" pitchFamily="18" charset="0"/>
              </a:rPr>
              <a:t>’</a:t>
            </a:r>
            <a:r>
              <a:rPr lang="en-US" sz="2000">
                <a:solidFill>
                  <a:schemeClr val="tx1"/>
                </a:solidFill>
              </a:rPr>
              <a:t>s a wheel; most of the time, it</a:t>
            </a:r>
            <a:r>
              <a:rPr lang="en-US" sz="2000">
                <a:solidFill>
                  <a:schemeClr val="tx1"/>
                </a:solidFill>
                <a:latin typeface="Times New Roman" pitchFamily="18" charset="0"/>
              </a:rPr>
              <a:t>’</a:t>
            </a:r>
            <a:r>
              <a:rPr lang="en-US" sz="2000">
                <a:solidFill>
                  <a:schemeClr val="tx1"/>
                </a:solidFill>
              </a:rPr>
              <a:t>s a basket.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1219200" y="838200"/>
            <a:ext cx="6846888" cy="457200"/>
          </a:xfrm>
          <a:prstGeom prst="rect">
            <a:avLst/>
          </a:prstGeom>
          <a:noFill/>
          <a:ln w="9525">
            <a:noFill/>
            <a:miter lim="800000"/>
            <a:headEnd/>
            <a:tailEnd/>
          </a:ln>
        </p:spPr>
        <p:txBody>
          <a:bodyPr>
            <a:spAutoFit/>
          </a:bodyPr>
          <a:lstStyle/>
          <a:p>
            <a:pPr>
              <a:spcBef>
                <a:spcPct val="50000"/>
              </a:spcBef>
            </a:pPr>
            <a:r>
              <a:rPr lang="en-US" b="1">
                <a:solidFill>
                  <a:schemeClr val="tx2"/>
                </a:solidFill>
              </a:rPr>
              <a:t>PROBLEM: DISCONNECTED BASKET</a:t>
            </a:r>
          </a:p>
        </p:txBody>
      </p:sp>
      <p:pic>
        <p:nvPicPr>
          <p:cNvPr id="36867" name="Picture 4" descr="Baske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65550" y="2038350"/>
            <a:ext cx="1530350" cy="1273175"/>
          </a:xfrm>
          <a:prstGeom prst="rect">
            <a:avLst/>
          </a:prstGeom>
          <a:noFill/>
          <a:ln w="12700">
            <a:noFill/>
            <a:miter lim="800000"/>
            <a:headEnd/>
            <a:tailEnd/>
          </a:ln>
        </p:spPr>
      </p:pic>
      <p:sp>
        <p:nvSpPr>
          <p:cNvPr id="36868" name="Text Box 5"/>
          <p:cNvSpPr txBox="1">
            <a:spLocks noChangeArrowheads="1"/>
          </p:cNvSpPr>
          <p:nvPr/>
        </p:nvSpPr>
        <p:spPr bwMode="auto">
          <a:xfrm>
            <a:off x="1524000" y="3505200"/>
            <a:ext cx="6975475" cy="1920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It was an easy task</a:t>
            </a:r>
            <a:r>
              <a:rPr lang="en-US" sz="2000">
                <a:solidFill>
                  <a:schemeClr val="tx1"/>
                </a:solidFill>
              </a:rPr>
              <a:t>. </a:t>
            </a:r>
            <a:r>
              <a:rPr lang="en-US" sz="2000">
                <a:solidFill>
                  <a:schemeClr val="accent1"/>
                </a:solidFill>
              </a:rPr>
              <a:t>Especially for someone so small</a:t>
            </a:r>
            <a:r>
              <a:rPr lang="en-US" sz="2000">
                <a:solidFill>
                  <a:srgbClr val="006600"/>
                </a:solidFill>
              </a:rPr>
              <a:t>. </a:t>
            </a:r>
          </a:p>
          <a:p>
            <a:pPr>
              <a:spcBef>
                <a:spcPct val="50000"/>
              </a:spcBef>
            </a:pPr>
            <a:r>
              <a:rPr lang="en-US" sz="2000">
                <a:solidFill>
                  <a:schemeClr val="hlink"/>
                </a:solidFill>
              </a:rPr>
              <a:t>The corporation provides employees with benefits</a:t>
            </a:r>
            <a:r>
              <a:rPr lang="en-US" sz="2000">
                <a:solidFill>
                  <a:srgbClr val="003399"/>
                </a:solidFill>
              </a:rPr>
              <a:t>.</a:t>
            </a:r>
            <a:r>
              <a:rPr lang="en-US" sz="2000">
                <a:solidFill>
                  <a:schemeClr val="tx1"/>
                </a:solidFill>
              </a:rPr>
              <a:t> </a:t>
            </a:r>
            <a:r>
              <a:rPr lang="en-US" sz="2000">
                <a:solidFill>
                  <a:schemeClr val="accent1"/>
                </a:solidFill>
              </a:rPr>
              <a:t>Like 	medical insurance and a pension.</a:t>
            </a:r>
          </a:p>
          <a:p>
            <a:pPr>
              <a:spcBef>
                <a:spcPct val="50000"/>
              </a:spcBef>
            </a:pPr>
            <a:r>
              <a:rPr lang="en-US" sz="2000">
                <a:solidFill>
                  <a:schemeClr val="hlink"/>
                </a:solidFill>
              </a:rPr>
              <a:t>We have ordered everything on the menu</a:t>
            </a:r>
            <a:r>
              <a:rPr lang="en-US" sz="2000">
                <a:solidFill>
                  <a:schemeClr val="tx1"/>
                </a:solidFill>
              </a:rPr>
              <a:t>. </a:t>
            </a:r>
            <a:r>
              <a:rPr lang="en-US" sz="2000">
                <a:solidFill>
                  <a:schemeClr val="accent1"/>
                </a:solidFill>
              </a:rPr>
              <a:t>Except fried 	buffalo wings.  </a:t>
            </a:r>
          </a:p>
        </p:txBody>
      </p:sp>
      <p:sp>
        <p:nvSpPr>
          <p:cNvPr id="36869" name="Text Box 10"/>
          <p:cNvSpPr txBox="1">
            <a:spLocks noChangeArrowheads="1"/>
          </p:cNvSpPr>
          <p:nvPr/>
        </p:nvSpPr>
        <p:spPr bwMode="auto">
          <a:xfrm>
            <a:off x="1219200" y="1524000"/>
            <a:ext cx="7315200"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Notice the words in green. They are added-detail fragments.  They are like baskets that have been disconnected from the bike.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184275" y="2768600"/>
            <a:ext cx="7239000" cy="214313"/>
          </a:xfrm>
          <a:prstGeom prst="rect">
            <a:avLst/>
          </a:prstGeom>
          <a:noFill/>
          <a:ln w="9525">
            <a:noFill/>
            <a:miter lim="800000"/>
            <a:headEnd/>
            <a:tailEnd/>
          </a:ln>
        </p:spPr>
        <p:txBody>
          <a:bodyPr>
            <a:spAutoFit/>
          </a:bodyPr>
          <a:lstStyle/>
          <a:p>
            <a:pPr>
              <a:spcBef>
                <a:spcPct val="50000"/>
              </a:spcBef>
            </a:pPr>
            <a:endParaRPr lang="en-US" sz="800">
              <a:solidFill>
                <a:schemeClr val="tx1"/>
              </a:solidFill>
            </a:endParaRPr>
          </a:p>
        </p:txBody>
      </p:sp>
      <p:sp>
        <p:nvSpPr>
          <p:cNvPr id="37891" name="Text Box 3"/>
          <p:cNvSpPr txBox="1">
            <a:spLocks noChangeArrowheads="1"/>
          </p:cNvSpPr>
          <p:nvPr/>
        </p:nvSpPr>
        <p:spPr bwMode="auto">
          <a:xfrm>
            <a:off x="1219200" y="838200"/>
            <a:ext cx="5715000" cy="457200"/>
          </a:xfrm>
          <a:prstGeom prst="rect">
            <a:avLst/>
          </a:prstGeom>
          <a:noFill/>
          <a:ln w="9525">
            <a:noFill/>
            <a:miter lim="800000"/>
            <a:headEnd/>
            <a:tailEnd/>
          </a:ln>
        </p:spPr>
        <p:txBody>
          <a:bodyPr>
            <a:spAutoFit/>
          </a:bodyPr>
          <a:lstStyle/>
          <a:p>
            <a:pPr>
              <a:spcBef>
                <a:spcPct val="50000"/>
              </a:spcBef>
            </a:pPr>
            <a:r>
              <a:rPr lang="en-US" b="1">
                <a:solidFill>
                  <a:schemeClr val="tx2"/>
                </a:solidFill>
              </a:rPr>
              <a:t>SOLUTION: ATTACH THE BASKET</a:t>
            </a:r>
          </a:p>
        </p:txBody>
      </p:sp>
      <p:sp>
        <p:nvSpPr>
          <p:cNvPr id="37892" name="Text Box 8"/>
          <p:cNvSpPr txBox="1">
            <a:spLocks noChangeArrowheads="1"/>
          </p:cNvSpPr>
          <p:nvPr/>
        </p:nvSpPr>
        <p:spPr bwMode="auto">
          <a:xfrm>
            <a:off x="1219200" y="1447800"/>
            <a:ext cx="6638925"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need to attach these fragments to the sentence.</a:t>
            </a:r>
          </a:p>
        </p:txBody>
      </p:sp>
      <p:sp>
        <p:nvSpPr>
          <p:cNvPr id="37893" name="Text Box 9"/>
          <p:cNvSpPr txBox="1">
            <a:spLocks noChangeArrowheads="1"/>
          </p:cNvSpPr>
          <p:nvPr/>
        </p:nvSpPr>
        <p:spPr bwMode="auto">
          <a:xfrm>
            <a:off x="1600200" y="3581400"/>
            <a:ext cx="6997700" cy="1920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It was an easy task, especially for someone so small. </a:t>
            </a:r>
          </a:p>
          <a:p>
            <a:pPr>
              <a:spcBef>
                <a:spcPct val="50000"/>
              </a:spcBef>
            </a:pPr>
            <a:r>
              <a:rPr lang="en-US" sz="2000">
                <a:solidFill>
                  <a:schemeClr val="hlink"/>
                </a:solidFill>
              </a:rPr>
              <a:t>The corporation provides employees with benefits, like 	medical insurance and a pension.</a:t>
            </a:r>
          </a:p>
          <a:p>
            <a:pPr>
              <a:spcBef>
                <a:spcPct val="50000"/>
              </a:spcBef>
            </a:pPr>
            <a:r>
              <a:rPr lang="en-US" sz="2000">
                <a:solidFill>
                  <a:schemeClr val="hlink"/>
                </a:solidFill>
              </a:rPr>
              <a:t>We have ordered everything on the menu except fried 	buffalo wings.  </a:t>
            </a:r>
          </a:p>
        </p:txBody>
      </p:sp>
      <p:pic>
        <p:nvPicPr>
          <p:cNvPr id="37894" name="Picture 10" descr="bikeback"/>
          <p:cNvPicPr>
            <a:picLocks noChangeAspect="1" noChangeArrowheads="1"/>
          </p:cNvPicPr>
          <p:nvPr/>
        </p:nvPicPr>
        <p:blipFill>
          <a:blip r:embed="rId3" cstate="print"/>
          <a:srcRect/>
          <a:stretch>
            <a:fillRect/>
          </a:stretch>
        </p:blipFill>
        <p:spPr bwMode="auto">
          <a:xfrm>
            <a:off x="3594100" y="2133600"/>
            <a:ext cx="1954213" cy="1116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752600" y="3276600"/>
            <a:ext cx="6210300" cy="2105025"/>
          </a:xfrm>
          <a:prstGeom prst="rect">
            <a:avLst/>
          </a:prstGeom>
          <a:noFill/>
          <a:ln w="9525">
            <a:noFill/>
            <a:miter lim="800000"/>
            <a:headEnd/>
            <a:tailEnd/>
          </a:ln>
        </p:spPr>
        <p:txBody>
          <a:bodyPr>
            <a:spAutoFit/>
          </a:bodyPr>
          <a:lstStyle/>
          <a:p>
            <a:pPr>
              <a:spcBef>
                <a:spcPct val="50000"/>
              </a:spcBef>
            </a:pPr>
            <a:r>
              <a:rPr lang="en-US" sz="2000">
                <a:solidFill>
                  <a:schemeClr val="hlink"/>
                </a:solidFill>
              </a:rPr>
              <a:t>I sprinted down the street</a:t>
            </a:r>
            <a:r>
              <a:rPr lang="en-US" sz="2000">
                <a:solidFill>
                  <a:srgbClr val="003399"/>
                </a:solidFill>
              </a:rPr>
              <a:t>.</a:t>
            </a:r>
            <a:r>
              <a:rPr lang="en-US" sz="2000">
                <a:solidFill>
                  <a:schemeClr val="tx1"/>
                </a:solidFill>
              </a:rPr>
              <a:t> </a:t>
            </a:r>
            <a:r>
              <a:rPr lang="en-US" sz="2000">
                <a:solidFill>
                  <a:schemeClr val="accent1"/>
                </a:solidFill>
              </a:rPr>
              <a:t>Trying to catch the train</a:t>
            </a:r>
            <a:r>
              <a:rPr lang="en-US" sz="2000">
                <a:solidFill>
                  <a:srgbClr val="00CC00"/>
                </a:solidFill>
              </a:rPr>
              <a:t>.</a:t>
            </a:r>
          </a:p>
          <a:p>
            <a:pPr>
              <a:spcBef>
                <a:spcPct val="50000"/>
              </a:spcBef>
            </a:pPr>
            <a:r>
              <a:rPr lang="en-US" sz="2000">
                <a:solidFill>
                  <a:schemeClr val="hlink"/>
                </a:solidFill>
                <a:cs typeface="Arial" charset="0"/>
              </a:rPr>
              <a:t>The campers sat by the fire</a:t>
            </a:r>
            <a:r>
              <a:rPr lang="en-US" sz="2000">
                <a:solidFill>
                  <a:schemeClr val="tx1"/>
                </a:solidFill>
                <a:cs typeface="Arial" charset="0"/>
              </a:rPr>
              <a:t>. </a:t>
            </a:r>
            <a:r>
              <a:rPr lang="en-US" sz="2000">
                <a:solidFill>
                  <a:schemeClr val="accent1"/>
                </a:solidFill>
                <a:cs typeface="Arial" charset="0"/>
              </a:rPr>
              <a:t>Telling stories and 	playing card games.</a:t>
            </a:r>
            <a:endParaRPr lang="en-US" sz="2000">
              <a:solidFill>
                <a:schemeClr val="accent1"/>
              </a:solidFill>
            </a:endParaRPr>
          </a:p>
          <a:p>
            <a:pPr>
              <a:spcBef>
                <a:spcPct val="50000"/>
              </a:spcBef>
            </a:pPr>
            <a:r>
              <a:rPr lang="en-US" sz="2000">
                <a:solidFill>
                  <a:schemeClr val="hlink"/>
                </a:solidFill>
                <a:cs typeface="Arial" charset="0"/>
              </a:rPr>
              <a:t>The scientists continued their research</a:t>
            </a:r>
            <a:r>
              <a:rPr lang="en-US" sz="2000">
                <a:solidFill>
                  <a:srgbClr val="000000"/>
                </a:solidFill>
                <a:cs typeface="Arial" charset="0"/>
              </a:rPr>
              <a:t>. </a:t>
            </a:r>
            <a:r>
              <a:rPr lang="en-US" sz="2000">
                <a:solidFill>
                  <a:schemeClr val="accent1"/>
                </a:solidFill>
                <a:cs typeface="Arial" charset="0"/>
              </a:rPr>
              <a:t>Hoping to 	find a cure. </a:t>
            </a:r>
            <a:endParaRPr lang="en-US" sz="800">
              <a:solidFill>
                <a:schemeClr val="accent1"/>
              </a:solidFill>
            </a:endParaRPr>
          </a:p>
          <a:p>
            <a:pPr>
              <a:spcBef>
                <a:spcPct val="50000"/>
              </a:spcBef>
            </a:pPr>
            <a:endParaRPr lang="en-US" sz="800">
              <a:solidFill>
                <a:schemeClr val="accent1"/>
              </a:solidFill>
            </a:endParaRPr>
          </a:p>
        </p:txBody>
      </p:sp>
      <p:sp>
        <p:nvSpPr>
          <p:cNvPr id="38915" name="Text Box 3"/>
          <p:cNvSpPr txBox="1">
            <a:spLocks noChangeArrowheads="1"/>
          </p:cNvSpPr>
          <p:nvPr/>
        </p:nvSpPr>
        <p:spPr bwMode="auto">
          <a:xfrm>
            <a:off x="1219200" y="838200"/>
            <a:ext cx="6223000" cy="457200"/>
          </a:xfrm>
          <a:prstGeom prst="rect">
            <a:avLst/>
          </a:prstGeom>
          <a:noFill/>
          <a:ln w="9525">
            <a:noFill/>
            <a:miter lim="800000"/>
            <a:headEnd/>
            <a:tailEnd/>
          </a:ln>
        </p:spPr>
        <p:txBody>
          <a:bodyPr>
            <a:spAutoFit/>
          </a:bodyPr>
          <a:lstStyle/>
          <a:p>
            <a:pPr>
              <a:spcBef>
                <a:spcPct val="50000"/>
              </a:spcBef>
            </a:pPr>
            <a:r>
              <a:rPr lang="en-US" b="1">
                <a:solidFill>
                  <a:schemeClr val="tx2"/>
                </a:solidFill>
              </a:rPr>
              <a:t>PROBLEM: DISCONNECTED BASKET</a:t>
            </a:r>
          </a:p>
        </p:txBody>
      </p:sp>
      <p:pic>
        <p:nvPicPr>
          <p:cNvPr id="38916" name="Picture 4" descr="Baske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92563" y="2098675"/>
            <a:ext cx="1157287" cy="1219200"/>
          </a:xfrm>
          <a:prstGeom prst="rect">
            <a:avLst/>
          </a:prstGeom>
          <a:noFill/>
          <a:ln w="12700">
            <a:noFill/>
            <a:miter lim="800000"/>
            <a:headEnd/>
            <a:tailEnd/>
          </a:ln>
        </p:spPr>
      </p:pic>
      <p:sp>
        <p:nvSpPr>
          <p:cNvPr id="38917" name="Text Box 8"/>
          <p:cNvSpPr txBox="1">
            <a:spLocks noChangeArrowheads="1"/>
          </p:cNvSpPr>
          <p:nvPr/>
        </p:nvSpPr>
        <p:spPr bwMode="auto">
          <a:xfrm>
            <a:off x="885825" y="3770313"/>
            <a:ext cx="7270750" cy="396875"/>
          </a:xfrm>
          <a:prstGeom prst="rect">
            <a:avLst/>
          </a:prstGeom>
          <a:noFill/>
          <a:ln w="9525">
            <a:noFill/>
            <a:miter lim="800000"/>
            <a:headEnd/>
            <a:tailEnd/>
          </a:ln>
        </p:spPr>
        <p:txBody>
          <a:bodyPr>
            <a:spAutoFit/>
          </a:bodyPr>
          <a:lstStyle/>
          <a:p>
            <a:endParaRPr lang="en-US" sz="2000">
              <a:solidFill>
                <a:schemeClr val="tx1"/>
              </a:solidFill>
            </a:endParaRPr>
          </a:p>
        </p:txBody>
      </p:sp>
      <p:sp>
        <p:nvSpPr>
          <p:cNvPr id="38918" name="Text Box 10"/>
          <p:cNvSpPr txBox="1">
            <a:spLocks noChangeArrowheads="1"/>
          </p:cNvSpPr>
          <p:nvPr/>
        </p:nvSpPr>
        <p:spPr bwMode="auto">
          <a:xfrm>
            <a:off x="1295400" y="1447800"/>
            <a:ext cx="6969125"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Many fragments begin with a word ending in </a:t>
            </a:r>
            <a:r>
              <a:rPr lang="en-US" sz="2000">
                <a:solidFill>
                  <a:schemeClr val="tx1"/>
                </a:solidFill>
                <a:latin typeface="Times New Roman" pitchFamily="18" charset="0"/>
              </a:rPr>
              <a:t>–</a:t>
            </a:r>
            <a:r>
              <a:rPr lang="en-US" sz="2000" i="1">
                <a:solidFill>
                  <a:schemeClr val="tx1"/>
                </a:solidFill>
              </a:rPr>
              <a:t>ing</a:t>
            </a:r>
            <a:r>
              <a:rPr lang="en-US" sz="2000">
                <a:solidFill>
                  <a:schemeClr val="tx1"/>
                </a:solidFill>
              </a:rPr>
              <a:t>. The words in green are </a:t>
            </a:r>
            <a:r>
              <a:rPr lang="en-US" sz="2000" i="1">
                <a:solidFill>
                  <a:schemeClr val="tx1"/>
                </a:solidFill>
                <a:latin typeface="Times New Roman" pitchFamily="18" charset="0"/>
              </a:rPr>
              <a:t>–</a:t>
            </a:r>
            <a:r>
              <a:rPr lang="en-US" sz="2000" i="1">
                <a:solidFill>
                  <a:schemeClr val="tx1"/>
                </a:solidFill>
              </a:rPr>
              <a:t>ing</a:t>
            </a:r>
            <a:r>
              <a:rPr lang="en-US" sz="2000">
                <a:solidFill>
                  <a:schemeClr val="tx1"/>
                </a:solidFill>
              </a:rPr>
              <a:t> fragments. They are like baskets that have been disconnected from the bike.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701800" y="3505200"/>
            <a:ext cx="6286500" cy="20732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I sprinted down the street, trying to catch the train.</a:t>
            </a:r>
          </a:p>
          <a:p>
            <a:pPr>
              <a:spcBef>
                <a:spcPct val="50000"/>
              </a:spcBef>
            </a:pPr>
            <a:r>
              <a:rPr lang="en-US" sz="2000">
                <a:solidFill>
                  <a:schemeClr val="hlink"/>
                </a:solidFill>
                <a:cs typeface="Arial" charset="0"/>
              </a:rPr>
              <a:t>The campers sat by the fire, telling stories and playing 	card games.</a:t>
            </a:r>
            <a:endParaRPr lang="en-US" sz="2000">
              <a:solidFill>
                <a:schemeClr val="hlink"/>
              </a:solidFill>
            </a:endParaRPr>
          </a:p>
          <a:p>
            <a:pPr>
              <a:spcBef>
                <a:spcPct val="50000"/>
              </a:spcBef>
            </a:pPr>
            <a:r>
              <a:rPr lang="en-US" sz="2000">
                <a:solidFill>
                  <a:schemeClr val="hlink"/>
                </a:solidFill>
                <a:cs typeface="Arial" charset="0"/>
              </a:rPr>
              <a:t>The scientists continued their research, hoping to find </a:t>
            </a:r>
          </a:p>
          <a:p>
            <a:pPr>
              <a:spcBef>
                <a:spcPct val="50000"/>
              </a:spcBef>
            </a:pPr>
            <a:r>
              <a:rPr lang="en-US" sz="2000">
                <a:solidFill>
                  <a:schemeClr val="hlink"/>
                </a:solidFill>
                <a:cs typeface="Arial" charset="0"/>
              </a:rPr>
              <a:t>	a cure. </a:t>
            </a:r>
          </a:p>
        </p:txBody>
      </p:sp>
      <p:sp>
        <p:nvSpPr>
          <p:cNvPr id="39939" name="Text Box 3"/>
          <p:cNvSpPr txBox="1">
            <a:spLocks noChangeArrowheads="1"/>
          </p:cNvSpPr>
          <p:nvPr/>
        </p:nvSpPr>
        <p:spPr bwMode="auto">
          <a:xfrm>
            <a:off x="1219200" y="838200"/>
            <a:ext cx="6283325" cy="457200"/>
          </a:xfrm>
          <a:prstGeom prst="rect">
            <a:avLst/>
          </a:prstGeom>
          <a:noFill/>
          <a:ln w="9525">
            <a:noFill/>
            <a:miter lim="800000"/>
            <a:headEnd/>
            <a:tailEnd/>
          </a:ln>
        </p:spPr>
        <p:txBody>
          <a:bodyPr>
            <a:spAutoFit/>
          </a:bodyPr>
          <a:lstStyle/>
          <a:p>
            <a:pPr>
              <a:spcBef>
                <a:spcPct val="50000"/>
              </a:spcBef>
            </a:pPr>
            <a:r>
              <a:rPr lang="en-US" b="1">
                <a:solidFill>
                  <a:schemeClr val="tx2"/>
                </a:solidFill>
              </a:rPr>
              <a:t>SOLUTION: ATTACH THE BASKET</a:t>
            </a:r>
          </a:p>
        </p:txBody>
      </p:sp>
      <p:pic>
        <p:nvPicPr>
          <p:cNvPr id="39940" name="Picture 4" descr="bikeback"/>
          <p:cNvPicPr>
            <a:picLocks noChangeAspect="1" noChangeArrowheads="1"/>
          </p:cNvPicPr>
          <p:nvPr/>
        </p:nvPicPr>
        <p:blipFill>
          <a:blip r:embed="rId2" cstate="print"/>
          <a:srcRect/>
          <a:stretch>
            <a:fillRect/>
          </a:stretch>
        </p:blipFill>
        <p:spPr bwMode="auto">
          <a:xfrm>
            <a:off x="3394075" y="1828800"/>
            <a:ext cx="2354263" cy="134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219200" y="838200"/>
            <a:ext cx="5756275" cy="457200"/>
          </a:xfrm>
          <a:prstGeom prst="rect">
            <a:avLst/>
          </a:prstGeom>
          <a:noFill/>
          <a:ln w="9525">
            <a:noFill/>
            <a:miter lim="800000"/>
            <a:headEnd/>
            <a:tailEnd/>
          </a:ln>
        </p:spPr>
        <p:txBody>
          <a:bodyPr wrap="none">
            <a:spAutoFit/>
          </a:bodyPr>
          <a:lstStyle/>
          <a:p>
            <a:pPr>
              <a:spcBef>
                <a:spcPct val="50000"/>
              </a:spcBef>
            </a:pPr>
            <a:r>
              <a:rPr lang="en-US" b="1">
                <a:solidFill>
                  <a:schemeClr val="tx2"/>
                </a:solidFill>
              </a:rPr>
              <a:t>PROBLEM: DISCONNECTED BASKET</a:t>
            </a:r>
            <a:r>
              <a:rPr lang="en-US">
                <a:solidFill>
                  <a:schemeClr val="tx2"/>
                </a:solidFill>
              </a:rPr>
              <a:t> </a:t>
            </a:r>
          </a:p>
        </p:txBody>
      </p:sp>
      <p:sp>
        <p:nvSpPr>
          <p:cNvPr id="40963" name="Text Box 3"/>
          <p:cNvSpPr txBox="1">
            <a:spLocks noChangeArrowheads="1"/>
          </p:cNvSpPr>
          <p:nvPr/>
        </p:nvSpPr>
        <p:spPr bwMode="auto">
          <a:xfrm>
            <a:off x="1752600" y="3276600"/>
            <a:ext cx="6892925" cy="22256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They are going to Ashville for the weekend</a:t>
            </a:r>
            <a:r>
              <a:rPr lang="en-US" sz="2000">
                <a:solidFill>
                  <a:schemeClr val="tx1"/>
                </a:solidFill>
              </a:rPr>
              <a:t>. </a:t>
            </a:r>
            <a:r>
              <a:rPr lang="en-US" sz="2000">
                <a:solidFill>
                  <a:schemeClr val="accent1"/>
                </a:solidFill>
              </a:rPr>
              <a:t>To celebrate 	their anniversary. </a:t>
            </a:r>
          </a:p>
          <a:p>
            <a:pPr>
              <a:spcBef>
                <a:spcPct val="50000"/>
              </a:spcBef>
            </a:pPr>
            <a:r>
              <a:rPr lang="en-US" sz="2000">
                <a:solidFill>
                  <a:schemeClr val="hlink"/>
                </a:solidFill>
              </a:rPr>
              <a:t>We walked up sixteen flights of stairs</a:t>
            </a:r>
            <a:r>
              <a:rPr lang="en-US" sz="2000">
                <a:solidFill>
                  <a:schemeClr val="tx1"/>
                </a:solidFill>
              </a:rPr>
              <a:t>. </a:t>
            </a:r>
            <a:r>
              <a:rPr lang="en-US" sz="2000">
                <a:solidFill>
                  <a:schemeClr val="accent1"/>
                </a:solidFill>
              </a:rPr>
              <a:t>To prove to 	ourselves we could do it. </a:t>
            </a:r>
          </a:p>
          <a:p>
            <a:pPr>
              <a:spcBef>
                <a:spcPct val="50000"/>
              </a:spcBef>
            </a:pPr>
            <a:r>
              <a:rPr lang="en-US" sz="2000">
                <a:solidFill>
                  <a:schemeClr val="hlink"/>
                </a:solidFill>
                <a:cs typeface="Arial" charset="0"/>
              </a:rPr>
              <a:t>Tanya reads the newspaper daily</a:t>
            </a:r>
            <a:r>
              <a:rPr lang="en-US" sz="2000">
                <a:solidFill>
                  <a:schemeClr val="tx1"/>
                </a:solidFill>
                <a:cs typeface="Arial" charset="0"/>
              </a:rPr>
              <a:t>. </a:t>
            </a:r>
            <a:r>
              <a:rPr lang="en-US" sz="2000">
                <a:solidFill>
                  <a:schemeClr val="accent1"/>
                </a:solidFill>
                <a:cs typeface="Arial" charset="0"/>
              </a:rPr>
              <a:t>To find out about job 	possibilities. </a:t>
            </a:r>
            <a:endParaRPr lang="en-US" sz="2000">
              <a:solidFill>
                <a:schemeClr val="accent1"/>
              </a:solidFill>
            </a:endParaRPr>
          </a:p>
        </p:txBody>
      </p:sp>
      <p:pic>
        <p:nvPicPr>
          <p:cNvPr id="40964" name="Picture 4" descr="Baske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48100" y="1905000"/>
            <a:ext cx="1447800" cy="1201738"/>
          </a:xfrm>
          <a:prstGeom prst="rect">
            <a:avLst/>
          </a:prstGeom>
          <a:noFill/>
          <a:ln w="12700">
            <a:noFill/>
            <a:miter lim="800000"/>
            <a:headEnd/>
            <a:tailEnd/>
          </a:ln>
        </p:spPr>
      </p:pic>
      <p:sp>
        <p:nvSpPr>
          <p:cNvPr id="40965" name="Text Box 5"/>
          <p:cNvSpPr txBox="1">
            <a:spLocks noChangeArrowheads="1"/>
          </p:cNvSpPr>
          <p:nvPr/>
        </p:nvSpPr>
        <p:spPr bwMode="auto">
          <a:xfrm>
            <a:off x="1295400" y="1600200"/>
            <a:ext cx="71628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Other fragments begin with the word </a:t>
            </a:r>
            <a:r>
              <a:rPr lang="en-US" sz="2000" i="1">
                <a:solidFill>
                  <a:schemeClr val="tx1"/>
                </a:solidFill>
              </a:rPr>
              <a:t>to</a:t>
            </a:r>
            <a:r>
              <a:rPr lang="en-US" sz="2000">
                <a:solidFill>
                  <a:schemeClr val="tx1"/>
                </a:solidFill>
              </a:rPr>
              <a:t>. The words in green are </a:t>
            </a:r>
            <a:r>
              <a:rPr lang="en-US" sz="2000" i="1">
                <a:solidFill>
                  <a:schemeClr val="tx1"/>
                </a:solidFill>
              </a:rPr>
              <a:t>to</a:t>
            </a:r>
            <a:r>
              <a:rPr lang="en-US" sz="2000">
                <a:solidFill>
                  <a:schemeClr val="tx1"/>
                </a:solidFill>
              </a:rPr>
              <a:t> fragments.</a:t>
            </a:r>
            <a:endParaRPr lang="en-US" sz="2000" i="1">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219200" y="1676400"/>
            <a:ext cx="7696200" cy="1311275"/>
          </a:xfrm>
          <a:prstGeom prst="rect">
            <a:avLst/>
          </a:prstGeom>
          <a:noFill/>
          <a:ln w="9525">
            <a:noFill/>
            <a:miter lim="800000"/>
            <a:headEnd/>
            <a:tailEnd/>
          </a:ln>
        </p:spPr>
        <p:txBody>
          <a:bodyPr>
            <a:spAutoFit/>
          </a:bodyPr>
          <a:lstStyle/>
          <a:p>
            <a:pPr>
              <a:spcBef>
                <a:spcPct val="50000"/>
              </a:spcBef>
            </a:pPr>
            <a:r>
              <a:rPr lang="en-US" sz="2000">
                <a:solidFill>
                  <a:schemeClr val="tx1"/>
                </a:solidFill>
              </a:rPr>
              <a:t>If you thought all three were sentences, you’re right. Length does not determine what is and is not a sentence. Regardless of how long or short a group of words is, it needs two parts to be a sentence: a subject and a predicate.</a:t>
            </a:r>
          </a:p>
        </p:txBody>
      </p:sp>
      <p:sp>
        <p:nvSpPr>
          <p:cNvPr id="5123" name="Text Box 3"/>
          <p:cNvSpPr txBox="1">
            <a:spLocks noChangeArrowheads="1"/>
          </p:cNvSpPr>
          <p:nvPr/>
        </p:nvSpPr>
        <p:spPr bwMode="auto">
          <a:xfrm>
            <a:off x="1828800" y="3581400"/>
            <a:ext cx="5921375" cy="1311275"/>
          </a:xfrm>
          <a:prstGeom prst="rect">
            <a:avLst/>
          </a:prstGeom>
          <a:noFill/>
          <a:ln w="9525">
            <a:noFill/>
            <a:miter lim="800000"/>
            <a:headEnd/>
            <a:tailEnd/>
          </a:ln>
        </p:spPr>
        <p:txBody>
          <a:bodyPr>
            <a:spAutoFit/>
          </a:bodyPr>
          <a:lstStyle/>
          <a:p>
            <a:pPr lvl="1">
              <a:spcBef>
                <a:spcPct val="50000"/>
              </a:spcBef>
              <a:buFontTx/>
              <a:buChar char="•"/>
            </a:pPr>
            <a:r>
              <a:rPr lang="en-US" sz="2000">
                <a:solidFill>
                  <a:schemeClr val="tx1"/>
                </a:solidFill>
              </a:rPr>
              <a:t>  The subject tells us </a:t>
            </a:r>
            <a:r>
              <a:rPr lang="en-US" sz="2000" b="1" i="1">
                <a:solidFill>
                  <a:schemeClr val="tx1"/>
                </a:solidFill>
              </a:rPr>
              <a:t>who or what</a:t>
            </a:r>
            <a:r>
              <a:rPr lang="en-US" sz="2000">
                <a:solidFill>
                  <a:schemeClr val="tx1"/>
                </a:solidFill>
              </a:rPr>
              <a:t>.</a:t>
            </a:r>
          </a:p>
          <a:p>
            <a:pPr lvl="1">
              <a:spcBef>
                <a:spcPct val="50000"/>
              </a:spcBef>
              <a:buFontTx/>
              <a:buChar char="•"/>
            </a:pPr>
            <a:r>
              <a:rPr lang="en-US" sz="2000">
                <a:solidFill>
                  <a:schemeClr val="tx1"/>
                </a:solidFill>
              </a:rPr>
              <a:t>  The predicate tells us </a:t>
            </a:r>
            <a:r>
              <a:rPr lang="en-US" sz="2000" b="1" i="1">
                <a:solidFill>
                  <a:schemeClr val="tx1"/>
                </a:solidFill>
              </a:rPr>
              <a:t>what about it</a:t>
            </a:r>
            <a:r>
              <a:rPr lang="en-US" sz="2000">
                <a:solidFill>
                  <a:schemeClr val="tx1"/>
                </a:solidFill>
              </a:rPr>
              <a:t>. </a:t>
            </a:r>
          </a:p>
          <a:p>
            <a:pPr>
              <a:spcBef>
                <a:spcPct val="50000"/>
              </a:spcBef>
            </a:pPr>
            <a:endParaRPr lang="en-US" sz="2000">
              <a:solidFill>
                <a:schemeClr val="tx1"/>
              </a:solidFill>
            </a:endParaRPr>
          </a:p>
        </p:txBody>
      </p:sp>
      <p:sp>
        <p:nvSpPr>
          <p:cNvPr id="5124" name="Text Box 18"/>
          <p:cNvSpPr txBox="1">
            <a:spLocks noChangeArrowheads="1"/>
          </p:cNvSpPr>
          <p:nvPr/>
        </p:nvSpPr>
        <p:spPr bwMode="auto">
          <a:xfrm>
            <a:off x="1219200" y="838200"/>
            <a:ext cx="51054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A SENTENCE HAS 2 PARTS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p:cNvSpPr txBox="1">
            <a:spLocks noChangeArrowheads="1"/>
          </p:cNvSpPr>
          <p:nvPr/>
        </p:nvSpPr>
        <p:spPr bwMode="auto">
          <a:xfrm>
            <a:off x="1219200" y="838200"/>
            <a:ext cx="6816725" cy="457200"/>
          </a:xfrm>
          <a:prstGeom prst="rect">
            <a:avLst/>
          </a:prstGeom>
          <a:noFill/>
          <a:ln w="9525">
            <a:noFill/>
            <a:miter lim="800000"/>
            <a:headEnd/>
            <a:tailEnd/>
          </a:ln>
        </p:spPr>
        <p:txBody>
          <a:bodyPr>
            <a:spAutoFit/>
          </a:bodyPr>
          <a:lstStyle/>
          <a:p>
            <a:pPr>
              <a:spcBef>
                <a:spcPct val="50000"/>
              </a:spcBef>
            </a:pPr>
            <a:r>
              <a:rPr lang="en-US" b="1">
                <a:solidFill>
                  <a:schemeClr val="tx2"/>
                </a:solidFill>
              </a:rPr>
              <a:t>SOLUTION: ATTACH THE BASKET</a:t>
            </a:r>
          </a:p>
        </p:txBody>
      </p:sp>
      <p:sp>
        <p:nvSpPr>
          <p:cNvPr id="41987" name="Text Box 4"/>
          <p:cNvSpPr txBox="1">
            <a:spLocks noChangeArrowheads="1"/>
          </p:cNvSpPr>
          <p:nvPr/>
        </p:nvSpPr>
        <p:spPr bwMode="auto">
          <a:xfrm>
            <a:off x="1184275" y="1625600"/>
            <a:ext cx="6638925"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need to attach these fragments to the sentence.</a:t>
            </a:r>
          </a:p>
        </p:txBody>
      </p:sp>
      <p:sp>
        <p:nvSpPr>
          <p:cNvPr id="41988" name="Text Box 5"/>
          <p:cNvSpPr txBox="1">
            <a:spLocks noChangeArrowheads="1"/>
          </p:cNvSpPr>
          <p:nvPr/>
        </p:nvSpPr>
        <p:spPr bwMode="auto">
          <a:xfrm>
            <a:off x="1651000" y="3568700"/>
            <a:ext cx="6997700" cy="22256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They are going to Ashville for the weekend to celebrate 	their anniversary. </a:t>
            </a:r>
          </a:p>
          <a:p>
            <a:pPr>
              <a:spcBef>
                <a:spcPct val="50000"/>
              </a:spcBef>
            </a:pPr>
            <a:r>
              <a:rPr lang="en-US" sz="2000">
                <a:solidFill>
                  <a:schemeClr val="hlink"/>
                </a:solidFill>
              </a:rPr>
              <a:t>We walked up sixteen flights of stairs to prove to 	ourselves we could do it. </a:t>
            </a:r>
          </a:p>
          <a:p>
            <a:pPr>
              <a:spcBef>
                <a:spcPct val="50000"/>
              </a:spcBef>
            </a:pPr>
            <a:r>
              <a:rPr lang="en-US" sz="2000">
                <a:solidFill>
                  <a:schemeClr val="hlink"/>
                </a:solidFill>
                <a:cs typeface="Arial" charset="0"/>
              </a:rPr>
              <a:t>Tanya reads the newspaper daily to find out about job 	possibilities. </a:t>
            </a:r>
          </a:p>
        </p:txBody>
      </p:sp>
      <p:pic>
        <p:nvPicPr>
          <p:cNvPr id="41989" name="Picture 6" descr="bikeback"/>
          <p:cNvPicPr>
            <a:picLocks noChangeAspect="1" noChangeArrowheads="1"/>
          </p:cNvPicPr>
          <p:nvPr/>
        </p:nvPicPr>
        <p:blipFill>
          <a:blip r:embed="rId3" cstate="print"/>
          <a:srcRect/>
          <a:stretch>
            <a:fillRect/>
          </a:stretch>
        </p:blipFill>
        <p:spPr bwMode="auto">
          <a:xfrm>
            <a:off x="3470275" y="2209800"/>
            <a:ext cx="2201863" cy="125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026"/>
          <p:cNvSpPr txBox="1">
            <a:spLocks noChangeArrowheads="1"/>
          </p:cNvSpPr>
          <p:nvPr/>
        </p:nvSpPr>
        <p:spPr bwMode="auto">
          <a:xfrm>
            <a:off x="1141413" y="1693863"/>
            <a:ext cx="68326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Baskets are excellent ways to create sentence variety. Once we have a stable structure, we can add baskets</a:t>
            </a:r>
          </a:p>
        </p:txBody>
      </p:sp>
      <p:sp>
        <p:nvSpPr>
          <p:cNvPr id="43011" name="Text Box 1027"/>
          <p:cNvSpPr txBox="1">
            <a:spLocks noChangeArrowheads="1"/>
          </p:cNvSpPr>
          <p:nvPr/>
        </p:nvSpPr>
        <p:spPr bwMode="auto">
          <a:xfrm>
            <a:off x="2625725" y="838200"/>
            <a:ext cx="4464050" cy="579438"/>
          </a:xfrm>
          <a:prstGeom prst="rect">
            <a:avLst/>
          </a:prstGeom>
          <a:noFill/>
          <a:ln w="9525">
            <a:noFill/>
            <a:miter lim="800000"/>
            <a:headEnd/>
            <a:tailEnd/>
          </a:ln>
        </p:spPr>
        <p:txBody>
          <a:bodyPr>
            <a:spAutoFit/>
          </a:bodyPr>
          <a:lstStyle/>
          <a:p>
            <a:pPr>
              <a:spcBef>
                <a:spcPct val="50000"/>
              </a:spcBef>
            </a:pPr>
            <a:r>
              <a:rPr lang="en-US" sz="3200" b="1">
                <a:solidFill>
                  <a:srgbClr val="808000"/>
                </a:solidFill>
              </a:rPr>
              <a:t>SENTENCE VARIETY</a:t>
            </a:r>
          </a:p>
        </p:txBody>
      </p:sp>
      <p:pic>
        <p:nvPicPr>
          <p:cNvPr id="43012" name="Picture 1030" descr="bikeback"/>
          <p:cNvPicPr>
            <a:picLocks noChangeAspect="1" noChangeArrowheads="1"/>
          </p:cNvPicPr>
          <p:nvPr/>
        </p:nvPicPr>
        <p:blipFill>
          <a:blip r:embed="rId3" cstate="print"/>
          <a:srcRect/>
          <a:stretch>
            <a:fillRect/>
          </a:stretch>
        </p:blipFill>
        <p:spPr bwMode="auto">
          <a:xfrm>
            <a:off x="4859338" y="5000625"/>
            <a:ext cx="1627187" cy="928688"/>
          </a:xfrm>
          <a:prstGeom prst="rect">
            <a:avLst/>
          </a:prstGeom>
          <a:noFill/>
          <a:ln w="9525">
            <a:noFill/>
            <a:miter lim="800000"/>
            <a:headEnd/>
            <a:tailEnd/>
          </a:ln>
        </p:spPr>
      </p:pic>
      <p:pic>
        <p:nvPicPr>
          <p:cNvPr id="43013" name="Picture 1031" descr="BikeBasketmiddle"/>
          <p:cNvPicPr>
            <a:picLocks noChangeAspect="1" noChangeArrowheads="1"/>
          </p:cNvPicPr>
          <p:nvPr/>
        </p:nvPicPr>
        <p:blipFill>
          <a:blip r:embed="rId4" cstate="print"/>
          <a:srcRect/>
          <a:stretch>
            <a:fillRect/>
          </a:stretch>
        </p:blipFill>
        <p:spPr bwMode="auto">
          <a:xfrm>
            <a:off x="4389438" y="3773488"/>
            <a:ext cx="1706562" cy="933450"/>
          </a:xfrm>
          <a:prstGeom prst="rect">
            <a:avLst/>
          </a:prstGeom>
          <a:noFill/>
          <a:ln w="9525">
            <a:noFill/>
            <a:miter lim="800000"/>
            <a:headEnd/>
            <a:tailEnd/>
          </a:ln>
        </p:spPr>
      </p:pic>
      <p:pic>
        <p:nvPicPr>
          <p:cNvPr id="43014" name="Picture 1032" descr="BikeBasketfront"/>
          <p:cNvPicPr>
            <a:picLocks noChangeAspect="1" noChangeArrowheads="1"/>
          </p:cNvPicPr>
          <p:nvPr/>
        </p:nvPicPr>
        <p:blipFill>
          <a:blip r:embed="rId5" cstate="print"/>
          <a:srcRect/>
          <a:stretch>
            <a:fillRect/>
          </a:stretch>
        </p:blipFill>
        <p:spPr bwMode="auto">
          <a:xfrm>
            <a:off x="3832225" y="2732088"/>
            <a:ext cx="1450975" cy="873125"/>
          </a:xfrm>
          <a:prstGeom prst="rect">
            <a:avLst/>
          </a:prstGeom>
          <a:noFill/>
          <a:ln w="9525">
            <a:noFill/>
            <a:miter lim="800000"/>
            <a:headEnd/>
            <a:tailEnd/>
          </a:ln>
        </p:spPr>
      </p:pic>
      <p:sp>
        <p:nvSpPr>
          <p:cNvPr id="43015" name="Text Box 1033"/>
          <p:cNvSpPr txBox="1">
            <a:spLocks noChangeArrowheads="1"/>
          </p:cNvSpPr>
          <p:nvPr/>
        </p:nvSpPr>
        <p:spPr bwMode="auto">
          <a:xfrm>
            <a:off x="2286000" y="3922713"/>
            <a:ext cx="1981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in the middle</a:t>
            </a:r>
          </a:p>
        </p:txBody>
      </p:sp>
      <p:sp>
        <p:nvSpPr>
          <p:cNvPr id="43016" name="Text Box 1034"/>
          <p:cNvSpPr txBox="1">
            <a:spLocks noChangeArrowheads="1"/>
          </p:cNvSpPr>
          <p:nvPr/>
        </p:nvSpPr>
        <p:spPr bwMode="auto">
          <a:xfrm>
            <a:off x="2716213" y="4924425"/>
            <a:ext cx="18415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or on the back.</a:t>
            </a:r>
          </a:p>
        </p:txBody>
      </p:sp>
      <p:sp>
        <p:nvSpPr>
          <p:cNvPr id="43017" name="Text Box 1035"/>
          <p:cNvSpPr txBox="1">
            <a:spLocks noChangeArrowheads="1"/>
          </p:cNvSpPr>
          <p:nvPr/>
        </p:nvSpPr>
        <p:spPr bwMode="auto">
          <a:xfrm>
            <a:off x="1843088" y="2917825"/>
            <a:ext cx="15367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on the front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3" descr="BikeBasketfront"/>
          <p:cNvPicPr>
            <a:picLocks noChangeAspect="1" noChangeArrowheads="1"/>
          </p:cNvPicPr>
          <p:nvPr/>
        </p:nvPicPr>
        <p:blipFill>
          <a:blip r:embed="rId3" cstate="print"/>
          <a:srcRect/>
          <a:stretch>
            <a:fillRect/>
          </a:stretch>
        </p:blipFill>
        <p:spPr bwMode="auto">
          <a:xfrm>
            <a:off x="3263900" y="2209800"/>
            <a:ext cx="2625725" cy="1438275"/>
          </a:xfrm>
          <a:prstGeom prst="rect">
            <a:avLst/>
          </a:prstGeom>
          <a:noFill/>
          <a:ln w="9525">
            <a:noFill/>
            <a:miter lim="800000"/>
            <a:headEnd/>
            <a:tailEnd/>
          </a:ln>
        </p:spPr>
      </p:pic>
      <p:sp>
        <p:nvSpPr>
          <p:cNvPr id="44035" name="Text Box 4"/>
          <p:cNvSpPr txBox="1">
            <a:spLocks noChangeArrowheads="1"/>
          </p:cNvSpPr>
          <p:nvPr/>
        </p:nvSpPr>
        <p:spPr bwMode="auto">
          <a:xfrm>
            <a:off x="1219200" y="3886200"/>
            <a:ext cx="7543800" cy="17684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Earlier this spring</a:t>
            </a:r>
            <a:r>
              <a:rPr lang="en-US" sz="2000">
                <a:solidFill>
                  <a:schemeClr val="tx1"/>
                </a:solidFill>
              </a:rPr>
              <a:t>, the viaduct was closed because of flooding.</a:t>
            </a:r>
          </a:p>
          <a:p>
            <a:pPr>
              <a:spcBef>
                <a:spcPct val="50000"/>
              </a:spcBef>
            </a:pPr>
            <a:r>
              <a:rPr lang="en-US" sz="2000">
                <a:solidFill>
                  <a:schemeClr val="accent1"/>
                </a:solidFill>
              </a:rPr>
              <a:t>Sitting on the back steps</a:t>
            </a:r>
            <a:r>
              <a:rPr lang="en-US" sz="2000">
                <a:solidFill>
                  <a:srgbClr val="006600"/>
                </a:solidFill>
              </a:rPr>
              <a:t>, </a:t>
            </a:r>
            <a:r>
              <a:rPr lang="en-US" sz="2000">
                <a:solidFill>
                  <a:schemeClr val="tx1"/>
                </a:solidFill>
              </a:rPr>
              <a:t>we talked about tomorrow.</a:t>
            </a:r>
          </a:p>
          <a:p>
            <a:pPr>
              <a:spcBef>
                <a:spcPct val="50000"/>
              </a:spcBef>
            </a:pPr>
            <a:r>
              <a:rPr lang="en-US" sz="2000">
                <a:solidFill>
                  <a:schemeClr val="accent1"/>
                </a:solidFill>
              </a:rPr>
              <a:t>By the time they got home</a:t>
            </a:r>
            <a:r>
              <a:rPr lang="en-US" sz="2000">
                <a:solidFill>
                  <a:schemeClr val="tx1"/>
                </a:solidFill>
              </a:rPr>
              <a:t>, it was dark.</a:t>
            </a:r>
            <a:r>
              <a:rPr lang="en-US" sz="2000">
                <a:solidFill>
                  <a:srgbClr val="003399"/>
                </a:solidFill>
              </a:rPr>
              <a:t> </a:t>
            </a:r>
          </a:p>
          <a:p>
            <a:pPr>
              <a:spcBef>
                <a:spcPct val="50000"/>
              </a:spcBef>
            </a:pPr>
            <a:r>
              <a:rPr lang="en-US" sz="2000">
                <a:solidFill>
                  <a:schemeClr val="accent1"/>
                </a:solidFill>
              </a:rPr>
              <a:t>Irritable after a long day at work</a:t>
            </a:r>
            <a:r>
              <a:rPr lang="en-US" sz="2000">
                <a:solidFill>
                  <a:schemeClr val="tx1"/>
                </a:solidFill>
              </a:rPr>
              <a:t>, we took a nap before studying. </a:t>
            </a:r>
          </a:p>
        </p:txBody>
      </p:sp>
      <p:sp>
        <p:nvSpPr>
          <p:cNvPr id="44036" name="Rectangle 5"/>
          <p:cNvSpPr>
            <a:spLocks noChangeArrowheads="1"/>
          </p:cNvSpPr>
          <p:nvPr/>
        </p:nvSpPr>
        <p:spPr bwMode="auto">
          <a:xfrm>
            <a:off x="914400" y="1066800"/>
            <a:ext cx="7543800" cy="457200"/>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sp>
        <p:nvSpPr>
          <p:cNvPr id="44037" name="Text Box 10"/>
          <p:cNvSpPr txBox="1">
            <a:spLocks noChangeArrowheads="1"/>
          </p:cNvSpPr>
          <p:nvPr/>
        </p:nvSpPr>
        <p:spPr bwMode="auto">
          <a:xfrm>
            <a:off x="1184275" y="1524000"/>
            <a:ext cx="6553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add a variety of baskets on the front:</a:t>
            </a:r>
          </a:p>
        </p:txBody>
      </p:sp>
      <p:sp>
        <p:nvSpPr>
          <p:cNvPr id="44038" name="Text Box 11"/>
          <p:cNvSpPr txBox="1">
            <a:spLocks noChangeArrowheads="1"/>
          </p:cNvSpPr>
          <p:nvPr/>
        </p:nvSpPr>
        <p:spPr bwMode="auto">
          <a:xfrm>
            <a:off x="1219200" y="838200"/>
            <a:ext cx="49879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ON THE FRONT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184275" y="1447800"/>
            <a:ext cx="7162800" cy="457200"/>
          </a:xfrm>
          <a:prstGeom prst="rect">
            <a:avLst/>
          </a:prstGeom>
          <a:noFill/>
          <a:ln w="9525">
            <a:noFill/>
            <a:miter lim="800000"/>
            <a:headEnd/>
            <a:tailEnd/>
          </a:ln>
        </p:spPr>
        <p:txBody>
          <a:bodyPr>
            <a:spAutoFit/>
          </a:bodyPr>
          <a:lstStyle/>
          <a:p>
            <a:pPr>
              <a:spcBef>
                <a:spcPct val="50000"/>
              </a:spcBef>
            </a:pPr>
            <a:r>
              <a:rPr lang="en-US" sz="2000">
                <a:solidFill>
                  <a:schemeClr val="tx1"/>
                </a:solidFill>
              </a:rPr>
              <a:t>A variety of baskets in the middle:</a:t>
            </a:r>
            <a:r>
              <a:rPr lang="en-US">
                <a:solidFill>
                  <a:schemeClr val="tx1"/>
                </a:solidFill>
              </a:rPr>
              <a:t> </a:t>
            </a:r>
          </a:p>
        </p:txBody>
      </p:sp>
      <p:pic>
        <p:nvPicPr>
          <p:cNvPr id="45059" name="Picture 3" descr="BikeBasketmiddle"/>
          <p:cNvPicPr>
            <a:picLocks noChangeAspect="1" noChangeArrowheads="1"/>
          </p:cNvPicPr>
          <p:nvPr/>
        </p:nvPicPr>
        <p:blipFill>
          <a:blip r:embed="rId3" cstate="print"/>
          <a:srcRect/>
          <a:stretch>
            <a:fillRect/>
          </a:stretch>
        </p:blipFill>
        <p:spPr bwMode="auto">
          <a:xfrm>
            <a:off x="3198813" y="2057400"/>
            <a:ext cx="2690812" cy="1449388"/>
          </a:xfrm>
          <a:prstGeom prst="rect">
            <a:avLst/>
          </a:prstGeom>
          <a:noFill/>
          <a:ln w="9525">
            <a:noFill/>
            <a:miter lim="800000"/>
            <a:headEnd/>
            <a:tailEnd/>
          </a:ln>
        </p:spPr>
      </p:pic>
      <p:sp>
        <p:nvSpPr>
          <p:cNvPr id="45060" name="Text Box 4"/>
          <p:cNvSpPr txBox="1">
            <a:spLocks noChangeArrowheads="1"/>
          </p:cNvSpPr>
          <p:nvPr/>
        </p:nvSpPr>
        <p:spPr bwMode="auto">
          <a:xfrm>
            <a:off x="1184275" y="3692525"/>
            <a:ext cx="7518400" cy="2378075"/>
          </a:xfrm>
          <a:prstGeom prst="rect">
            <a:avLst/>
          </a:prstGeom>
          <a:noFill/>
          <a:ln w="9525">
            <a:noFill/>
            <a:miter lim="800000"/>
            <a:headEnd/>
            <a:tailEnd/>
          </a:ln>
        </p:spPr>
        <p:txBody>
          <a:bodyPr>
            <a:spAutoFit/>
          </a:bodyPr>
          <a:lstStyle/>
          <a:p>
            <a:pPr>
              <a:spcBef>
                <a:spcPct val="50000"/>
              </a:spcBef>
            </a:pPr>
            <a:r>
              <a:rPr lang="en-US" sz="2000">
                <a:solidFill>
                  <a:schemeClr val="tx1"/>
                </a:solidFill>
              </a:rPr>
              <a:t>My little brother, </a:t>
            </a:r>
            <a:r>
              <a:rPr lang="en-US" sz="2000">
                <a:solidFill>
                  <a:schemeClr val="accent1"/>
                </a:solidFill>
              </a:rPr>
              <a:t>unable to sleep</a:t>
            </a:r>
            <a:r>
              <a:rPr lang="en-US" sz="2000">
                <a:solidFill>
                  <a:schemeClr val="tx1"/>
                </a:solidFill>
              </a:rPr>
              <a:t>, turned on the light.</a:t>
            </a:r>
          </a:p>
          <a:p>
            <a:pPr>
              <a:spcBef>
                <a:spcPct val="50000"/>
              </a:spcBef>
            </a:pPr>
            <a:r>
              <a:rPr lang="en-US" sz="2000">
                <a:solidFill>
                  <a:schemeClr val="tx1"/>
                </a:solidFill>
              </a:rPr>
              <a:t>The elderly couple, </a:t>
            </a:r>
            <a:r>
              <a:rPr lang="en-US" sz="2000">
                <a:solidFill>
                  <a:schemeClr val="accent1"/>
                </a:solidFill>
              </a:rPr>
              <a:t>walking slowly up the driveway</a:t>
            </a:r>
            <a:r>
              <a:rPr lang="en-US" sz="2000">
                <a:solidFill>
                  <a:schemeClr val="tx1"/>
                </a:solidFill>
              </a:rPr>
              <a:t>, waved at their grandchildren.</a:t>
            </a:r>
          </a:p>
          <a:p>
            <a:pPr>
              <a:spcBef>
                <a:spcPct val="50000"/>
              </a:spcBef>
            </a:pPr>
            <a:r>
              <a:rPr lang="en-US" sz="2000">
                <a:solidFill>
                  <a:schemeClr val="tx1"/>
                </a:solidFill>
              </a:rPr>
              <a:t>A modern art gallery, </a:t>
            </a:r>
            <a:r>
              <a:rPr lang="en-US" sz="2000">
                <a:solidFill>
                  <a:schemeClr val="accent1"/>
                </a:solidFill>
              </a:rPr>
              <a:t>funded by a million dollar grant</a:t>
            </a:r>
            <a:r>
              <a:rPr lang="en-US" sz="2000">
                <a:solidFill>
                  <a:schemeClr val="tx1"/>
                </a:solidFill>
              </a:rPr>
              <a:t>, is under construction</a:t>
            </a:r>
            <a:r>
              <a:rPr lang="en-US" sz="2000" b="1">
                <a:solidFill>
                  <a:schemeClr val="tx1"/>
                </a:solidFill>
              </a:rPr>
              <a:t>.</a:t>
            </a:r>
          </a:p>
          <a:p>
            <a:pPr>
              <a:spcBef>
                <a:spcPct val="50000"/>
              </a:spcBef>
            </a:pPr>
            <a:r>
              <a:rPr lang="en-US" sz="2000">
                <a:solidFill>
                  <a:schemeClr val="tx1"/>
                </a:solidFill>
              </a:rPr>
              <a:t>John Jackson, </a:t>
            </a:r>
            <a:r>
              <a:rPr lang="en-US" sz="2000">
                <a:solidFill>
                  <a:schemeClr val="accent1"/>
                </a:solidFill>
              </a:rPr>
              <a:t>a friend since grade school</a:t>
            </a:r>
            <a:r>
              <a:rPr lang="en-US" sz="2000">
                <a:solidFill>
                  <a:schemeClr val="tx1"/>
                </a:solidFill>
              </a:rPr>
              <a:t>, is my math tutor.</a:t>
            </a:r>
          </a:p>
        </p:txBody>
      </p:sp>
      <p:sp>
        <p:nvSpPr>
          <p:cNvPr id="45061" name="Text Box 10"/>
          <p:cNvSpPr txBox="1">
            <a:spLocks noChangeArrowheads="1"/>
          </p:cNvSpPr>
          <p:nvPr/>
        </p:nvSpPr>
        <p:spPr bwMode="auto">
          <a:xfrm>
            <a:off x="1135063" y="838200"/>
            <a:ext cx="687387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IN THE MIDDLE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3"/>
          <p:cNvSpPr txBox="1">
            <a:spLocks noChangeArrowheads="1"/>
          </p:cNvSpPr>
          <p:nvPr/>
        </p:nvSpPr>
        <p:spPr bwMode="auto">
          <a:xfrm>
            <a:off x="1184275" y="3568700"/>
            <a:ext cx="7226300" cy="2073275"/>
          </a:xfrm>
          <a:prstGeom prst="rect">
            <a:avLst/>
          </a:prstGeom>
          <a:noFill/>
          <a:ln w="9525">
            <a:noFill/>
            <a:miter lim="800000"/>
            <a:headEnd/>
            <a:tailEnd/>
          </a:ln>
        </p:spPr>
        <p:txBody>
          <a:bodyPr>
            <a:spAutoFit/>
          </a:bodyPr>
          <a:lstStyle/>
          <a:p>
            <a:pPr>
              <a:spcBef>
                <a:spcPct val="50000"/>
              </a:spcBef>
            </a:pPr>
            <a:r>
              <a:rPr lang="en-US" sz="2000">
                <a:solidFill>
                  <a:schemeClr val="tx1"/>
                </a:solidFill>
              </a:rPr>
              <a:t>Jeff wants a hybrid, </a:t>
            </a:r>
            <a:r>
              <a:rPr lang="en-US" sz="2000">
                <a:solidFill>
                  <a:schemeClr val="accent1"/>
                </a:solidFill>
              </a:rPr>
              <a:t>his best hope for good gas mileage</a:t>
            </a:r>
            <a:r>
              <a:rPr lang="en-US" sz="2000">
                <a:solidFill>
                  <a:schemeClr val="tx1"/>
                </a:solidFill>
              </a:rPr>
              <a:t>. </a:t>
            </a:r>
          </a:p>
          <a:p>
            <a:pPr>
              <a:spcBef>
                <a:spcPct val="50000"/>
              </a:spcBef>
            </a:pPr>
            <a:r>
              <a:rPr lang="en-US" sz="2000">
                <a:solidFill>
                  <a:schemeClr val="tx1"/>
                </a:solidFill>
              </a:rPr>
              <a:t>A gentle rain fell throughout the night, </a:t>
            </a:r>
            <a:r>
              <a:rPr lang="en-US" sz="2000">
                <a:solidFill>
                  <a:schemeClr val="accent1"/>
                </a:solidFill>
              </a:rPr>
              <a:t>lulling us to sleep</a:t>
            </a:r>
            <a:r>
              <a:rPr lang="en-US" sz="2000">
                <a:solidFill>
                  <a:srgbClr val="006600"/>
                </a:solidFill>
              </a:rPr>
              <a:t>.</a:t>
            </a:r>
          </a:p>
          <a:p>
            <a:pPr>
              <a:spcBef>
                <a:spcPct val="50000"/>
              </a:spcBef>
            </a:pPr>
            <a:r>
              <a:rPr lang="en-US" sz="2000">
                <a:solidFill>
                  <a:schemeClr val="tx1"/>
                </a:solidFill>
              </a:rPr>
              <a:t>We are building a home with Habitat for Humanity, </a:t>
            </a:r>
            <a:r>
              <a:rPr lang="en-US" sz="2000">
                <a:solidFill>
                  <a:schemeClr val="accent1"/>
                </a:solidFill>
              </a:rPr>
              <a:t>a national volunteer program. </a:t>
            </a:r>
          </a:p>
          <a:p>
            <a:pPr>
              <a:spcBef>
                <a:spcPct val="50000"/>
              </a:spcBef>
            </a:pPr>
            <a:r>
              <a:rPr lang="en-US" sz="2000">
                <a:solidFill>
                  <a:schemeClr val="tx1"/>
                </a:solidFill>
              </a:rPr>
              <a:t>Everyone wants to leave at noon, </a:t>
            </a:r>
            <a:r>
              <a:rPr lang="en-US" sz="2000">
                <a:solidFill>
                  <a:schemeClr val="accent1"/>
                </a:solidFill>
              </a:rPr>
              <a:t>even my sister</a:t>
            </a:r>
            <a:r>
              <a:rPr lang="en-US" sz="2000">
                <a:solidFill>
                  <a:schemeClr val="tx1"/>
                </a:solidFill>
              </a:rPr>
              <a:t>.</a:t>
            </a:r>
            <a:endParaRPr lang="en-US" sz="2000">
              <a:solidFill>
                <a:srgbClr val="006600"/>
              </a:solidFill>
            </a:endParaRPr>
          </a:p>
        </p:txBody>
      </p:sp>
      <p:pic>
        <p:nvPicPr>
          <p:cNvPr id="46083" name="Picture 4" descr="bikeback"/>
          <p:cNvPicPr>
            <a:picLocks noChangeAspect="1" noChangeArrowheads="1"/>
          </p:cNvPicPr>
          <p:nvPr/>
        </p:nvPicPr>
        <p:blipFill>
          <a:blip r:embed="rId3" cstate="print"/>
          <a:srcRect/>
          <a:stretch>
            <a:fillRect/>
          </a:stretch>
        </p:blipFill>
        <p:spPr bwMode="auto">
          <a:xfrm>
            <a:off x="3233738" y="2057400"/>
            <a:ext cx="2647950" cy="1431925"/>
          </a:xfrm>
          <a:prstGeom prst="rect">
            <a:avLst/>
          </a:prstGeom>
          <a:noFill/>
          <a:ln w="9525">
            <a:noFill/>
            <a:miter lim="800000"/>
            <a:headEnd/>
            <a:tailEnd/>
          </a:ln>
        </p:spPr>
      </p:pic>
      <p:sp>
        <p:nvSpPr>
          <p:cNvPr id="46084" name="Text Box 5"/>
          <p:cNvSpPr txBox="1">
            <a:spLocks noChangeArrowheads="1"/>
          </p:cNvSpPr>
          <p:nvPr/>
        </p:nvSpPr>
        <p:spPr bwMode="auto">
          <a:xfrm>
            <a:off x="1184275" y="1447800"/>
            <a:ext cx="6934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And a variety of baskets on the back:</a:t>
            </a:r>
          </a:p>
        </p:txBody>
      </p:sp>
      <p:sp>
        <p:nvSpPr>
          <p:cNvPr id="46085" name="Text Box 10"/>
          <p:cNvSpPr txBox="1">
            <a:spLocks noChangeArrowheads="1"/>
          </p:cNvSpPr>
          <p:nvPr/>
        </p:nvSpPr>
        <p:spPr bwMode="auto">
          <a:xfrm>
            <a:off x="1219200" y="838200"/>
            <a:ext cx="44958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BASKETS ON THE BACK</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184275" y="2735263"/>
            <a:ext cx="7391400" cy="8540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a:p>
            <a:pPr>
              <a:spcBef>
                <a:spcPct val="50000"/>
              </a:spcBef>
            </a:pPr>
            <a:endParaRPr lang="en-US" sz="2000">
              <a:solidFill>
                <a:schemeClr val="tx1"/>
              </a:solidFill>
            </a:endParaRPr>
          </a:p>
        </p:txBody>
      </p:sp>
      <p:sp>
        <p:nvSpPr>
          <p:cNvPr id="47107" name="Text Box 3"/>
          <p:cNvSpPr txBox="1">
            <a:spLocks noChangeArrowheads="1"/>
          </p:cNvSpPr>
          <p:nvPr/>
        </p:nvSpPr>
        <p:spPr bwMode="auto">
          <a:xfrm>
            <a:off x="1514475" y="838200"/>
            <a:ext cx="6553200" cy="579438"/>
          </a:xfrm>
          <a:prstGeom prst="rect">
            <a:avLst/>
          </a:prstGeom>
          <a:noFill/>
          <a:ln w="9525">
            <a:noFill/>
            <a:miter lim="800000"/>
            <a:headEnd/>
            <a:tailEnd/>
          </a:ln>
        </p:spPr>
        <p:txBody>
          <a:bodyPr>
            <a:spAutoFit/>
          </a:bodyPr>
          <a:lstStyle/>
          <a:p>
            <a:pPr>
              <a:spcBef>
                <a:spcPct val="50000"/>
              </a:spcBef>
            </a:pPr>
            <a:r>
              <a:rPr lang="en-US" sz="3200" b="1">
                <a:solidFill>
                  <a:srgbClr val="808000"/>
                </a:solidFill>
              </a:rPr>
              <a:t>THE LOGIC OF PUNCTUATION</a:t>
            </a:r>
          </a:p>
        </p:txBody>
      </p:sp>
      <p:sp>
        <p:nvSpPr>
          <p:cNvPr id="47108" name="Text Box 14"/>
          <p:cNvSpPr txBox="1">
            <a:spLocks noChangeArrowheads="1"/>
          </p:cNvSpPr>
          <p:nvPr/>
        </p:nvSpPr>
        <p:spPr bwMode="auto">
          <a:xfrm>
            <a:off x="1255713" y="1828800"/>
            <a:ext cx="6607175" cy="23780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a:t>
            </a:r>
            <a:r>
              <a:rPr lang="en-US" sz="2000">
                <a:solidFill>
                  <a:schemeClr val="tx1"/>
                </a:solidFill>
                <a:latin typeface="Times New Roman" pitchFamily="18" charset="0"/>
              </a:rPr>
              <a:t>’</a:t>
            </a:r>
            <a:r>
              <a:rPr lang="en-US" sz="2000">
                <a:solidFill>
                  <a:schemeClr val="tx1"/>
                </a:solidFill>
              </a:rPr>
              <a:t>ve been looking at bikes and baskets. Now let</a:t>
            </a:r>
            <a:r>
              <a:rPr lang="en-US" sz="2000">
                <a:solidFill>
                  <a:schemeClr val="tx1"/>
                </a:solidFill>
                <a:latin typeface="Times New Roman" pitchFamily="18" charset="0"/>
              </a:rPr>
              <a:t>’</a:t>
            </a:r>
            <a:r>
              <a:rPr lang="en-US" sz="2000">
                <a:solidFill>
                  <a:schemeClr val="tx1"/>
                </a:solidFill>
              </a:rPr>
              <a:t>s look at punctuating them.  Punctuation is easy </a:t>
            </a:r>
            <a:r>
              <a:rPr lang="en-US" sz="2000">
                <a:solidFill>
                  <a:schemeClr val="tx1"/>
                </a:solidFill>
                <a:latin typeface="Times New Roman" pitchFamily="18" charset="0"/>
              </a:rPr>
              <a:t>–</a:t>
            </a:r>
            <a:r>
              <a:rPr lang="en-US" sz="2000">
                <a:solidFill>
                  <a:schemeClr val="tx1"/>
                </a:solidFill>
              </a:rPr>
              <a:t> it makes sense.  It</a:t>
            </a:r>
            <a:r>
              <a:rPr lang="en-US" sz="2000">
                <a:solidFill>
                  <a:schemeClr val="tx1"/>
                </a:solidFill>
                <a:latin typeface="Times New Roman" pitchFamily="18" charset="0"/>
              </a:rPr>
              <a:t>’</a:t>
            </a:r>
            <a:r>
              <a:rPr lang="en-US" sz="2000">
                <a:solidFill>
                  <a:schemeClr val="tx1"/>
                </a:solidFill>
              </a:rPr>
              <a:t>s a system of signs to help readers understand our thoughts.  </a:t>
            </a:r>
          </a:p>
          <a:p>
            <a:pPr>
              <a:spcBef>
                <a:spcPct val="50000"/>
              </a:spcBef>
            </a:pPr>
            <a:r>
              <a:rPr lang="en-US" sz="2000">
                <a:solidFill>
                  <a:schemeClr val="tx1"/>
                </a:solidFill>
              </a:rPr>
              <a:t>Readers always look for the main idea of a sentence -- the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Periods and commas help them find the main idea.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184275" y="2735263"/>
            <a:ext cx="7391400" cy="8540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a:p>
            <a:pPr>
              <a:spcBef>
                <a:spcPct val="50000"/>
              </a:spcBef>
            </a:pPr>
            <a:endParaRPr lang="en-US" sz="2000">
              <a:solidFill>
                <a:schemeClr val="tx1"/>
              </a:solidFill>
            </a:endParaRPr>
          </a:p>
        </p:txBody>
      </p:sp>
      <p:sp>
        <p:nvSpPr>
          <p:cNvPr id="48131" name="Text Box 3"/>
          <p:cNvSpPr txBox="1">
            <a:spLocks noChangeArrowheads="1"/>
          </p:cNvSpPr>
          <p:nvPr/>
        </p:nvSpPr>
        <p:spPr bwMode="auto">
          <a:xfrm>
            <a:off x="1233488" y="838200"/>
            <a:ext cx="2744787" cy="519113"/>
          </a:xfrm>
          <a:prstGeom prst="rect">
            <a:avLst/>
          </a:prstGeom>
          <a:noFill/>
          <a:ln w="9525">
            <a:noFill/>
            <a:miter lim="800000"/>
            <a:headEnd/>
            <a:tailEnd/>
          </a:ln>
        </p:spPr>
        <p:txBody>
          <a:bodyPr>
            <a:spAutoFit/>
          </a:bodyPr>
          <a:lstStyle/>
          <a:p>
            <a:pPr>
              <a:spcBef>
                <a:spcPct val="50000"/>
              </a:spcBef>
            </a:pPr>
            <a:r>
              <a:rPr lang="en-US" sz="2800" b="1">
                <a:solidFill>
                  <a:srgbClr val="808000"/>
                </a:solidFill>
              </a:rPr>
              <a:t>PERIODS</a:t>
            </a:r>
          </a:p>
        </p:txBody>
      </p:sp>
      <p:sp>
        <p:nvSpPr>
          <p:cNvPr id="48132" name="Text Box 5"/>
          <p:cNvSpPr txBox="1">
            <a:spLocks noChangeArrowheads="1"/>
          </p:cNvSpPr>
          <p:nvPr/>
        </p:nvSpPr>
        <p:spPr bwMode="auto">
          <a:xfrm>
            <a:off x="1152525" y="1666875"/>
            <a:ext cx="6932613" cy="1311275"/>
          </a:xfrm>
          <a:prstGeom prst="rect">
            <a:avLst/>
          </a:prstGeom>
          <a:noFill/>
          <a:ln w="9525">
            <a:noFill/>
            <a:miter lim="800000"/>
            <a:headEnd/>
            <a:tailEnd/>
          </a:ln>
        </p:spPr>
        <p:txBody>
          <a:bodyPr>
            <a:spAutoFit/>
          </a:bodyPr>
          <a:lstStyle/>
          <a:p>
            <a:pPr>
              <a:spcBef>
                <a:spcPct val="20000"/>
              </a:spcBef>
              <a:buFont typeface="CommonBullets" pitchFamily="34" charset="2"/>
              <a:buNone/>
            </a:pPr>
            <a:r>
              <a:rPr lang="en-US" sz="2000">
                <a:solidFill>
                  <a:schemeClr val="tx1"/>
                </a:solidFill>
              </a:rPr>
              <a:t>A period marks the end of a sentence. Readers need to know when one idea is over and another begins. Without the period, the bikes will run into each other, which is a run-on sentence. </a:t>
            </a:r>
            <a:endParaRPr lang="en-US" sz="2000"/>
          </a:p>
        </p:txBody>
      </p:sp>
      <p:pic>
        <p:nvPicPr>
          <p:cNvPr id="48133" name="Picture 6" descr="PamBiketrans"/>
          <p:cNvPicPr>
            <a:picLocks noChangeAspect="1" noChangeArrowheads="1"/>
          </p:cNvPicPr>
          <p:nvPr/>
        </p:nvPicPr>
        <p:blipFill>
          <a:blip r:embed="rId3" cstate="print"/>
          <a:srcRect/>
          <a:stretch>
            <a:fillRect/>
          </a:stretch>
        </p:blipFill>
        <p:spPr bwMode="auto">
          <a:xfrm>
            <a:off x="2549525" y="3592513"/>
            <a:ext cx="2297113" cy="1425575"/>
          </a:xfrm>
          <a:prstGeom prst="rect">
            <a:avLst/>
          </a:prstGeom>
          <a:noFill/>
          <a:ln w="9525">
            <a:noFill/>
            <a:miter lim="800000"/>
            <a:headEnd/>
            <a:tailEnd/>
          </a:ln>
        </p:spPr>
      </p:pic>
      <p:pic>
        <p:nvPicPr>
          <p:cNvPr id="48134" name="Picture 7" descr="PamBiketrans"/>
          <p:cNvPicPr>
            <a:picLocks noChangeAspect="1" noChangeArrowheads="1"/>
          </p:cNvPicPr>
          <p:nvPr/>
        </p:nvPicPr>
        <p:blipFill>
          <a:blip r:embed="rId3" cstate="print"/>
          <a:srcRect/>
          <a:stretch>
            <a:fillRect/>
          </a:stretch>
        </p:blipFill>
        <p:spPr bwMode="auto">
          <a:xfrm>
            <a:off x="4572000" y="3605213"/>
            <a:ext cx="2257425"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3"/>
          <p:cNvSpPr txBox="1">
            <a:spLocks noChangeArrowheads="1"/>
          </p:cNvSpPr>
          <p:nvPr/>
        </p:nvSpPr>
        <p:spPr bwMode="auto">
          <a:xfrm>
            <a:off x="1219200" y="838200"/>
            <a:ext cx="7467600" cy="519113"/>
          </a:xfrm>
          <a:prstGeom prst="rect">
            <a:avLst/>
          </a:prstGeom>
          <a:noFill/>
          <a:ln w="9525">
            <a:noFill/>
            <a:miter lim="800000"/>
            <a:headEnd/>
            <a:tailEnd/>
          </a:ln>
        </p:spPr>
        <p:txBody>
          <a:bodyPr>
            <a:spAutoFit/>
          </a:bodyPr>
          <a:lstStyle/>
          <a:p>
            <a:pPr>
              <a:spcBef>
                <a:spcPct val="50000"/>
              </a:spcBef>
            </a:pPr>
            <a:r>
              <a:rPr lang="en-US" sz="2800" b="1">
                <a:solidFill>
                  <a:srgbClr val="808000"/>
                </a:solidFill>
              </a:rPr>
              <a:t>COMMAS</a:t>
            </a:r>
          </a:p>
        </p:txBody>
      </p:sp>
      <p:sp>
        <p:nvSpPr>
          <p:cNvPr id="49155" name="Text Box 4"/>
          <p:cNvSpPr txBox="1">
            <a:spLocks noChangeArrowheads="1"/>
          </p:cNvSpPr>
          <p:nvPr/>
        </p:nvSpPr>
        <p:spPr bwMode="auto">
          <a:xfrm>
            <a:off x="1184275" y="1549400"/>
            <a:ext cx="7543800" cy="1311275"/>
          </a:xfrm>
          <a:prstGeom prst="rect">
            <a:avLst/>
          </a:prstGeom>
          <a:noFill/>
          <a:ln w="9525">
            <a:noFill/>
            <a:miter lim="800000"/>
            <a:headEnd/>
            <a:tailEnd/>
          </a:ln>
        </p:spPr>
        <p:txBody>
          <a:bodyPr>
            <a:spAutoFit/>
          </a:bodyPr>
          <a:lstStyle/>
          <a:p>
            <a:pPr>
              <a:spcBef>
                <a:spcPct val="50000"/>
              </a:spcBef>
            </a:pPr>
            <a:r>
              <a:rPr lang="en-US" sz="2000">
                <a:solidFill>
                  <a:schemeClr val="tx1"/>
                </a:solidFill>
              </a:rPr>
              <a:t>Commas are used to help readers see the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of a sentence. If a sentence begins with a basket, the comma shows readers where the basket ends and the main idea begins. </a:t>
            </a:r>
            <a:endParaRPr lang="en-US">
              <a:solidFill>
                <a:schemeClr val="tx1"/>
              </a:solidFill>
            </a:endParaRPr>
          </a:p>
        </p:txBody>
      </p:sp>
      <p:sp>
        <p:nvSpPr>
          <p:cNvPr id="49156" name="Text Box 5"/>
          <p:cNvSpPr txBox="1">
            <a:spLocks noChangeArrowheads="1"/>
          </p:cNvSpPr>
          <p:nvPr/>
        </p:nvSpPr>
        <p:spPr bwMode="auto">
          <a:xfrm>
            <a:off x="1371600" y="4806950"/>
            <a:ext cx="7543800"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pic>
        <p:nvPicPr>
          <p:cNvPr id="49157" name="Picture 6" descr="BikeBasketfront"/>
          <p:cNvPicPr>
            <a:picLocks noChangeAspect="1" noChangeArrowheads="1"/>
          </p:cNvPicPr>
          <p:nvPr/>
        </p:nvPicPr>
        <p:blipFill>
          <a:blip r:embed="rId3" cstate="print"/>
          <a:srcRect/>
          <a:stretch>
            <a:fillRect/>
          </a:stretch>
        </p:blipFill>
        <p:spPr bwMode="auto">
          <a:xfrm>
            <a:off x="3489325" y="2743200"/>
            <a:ext cx="2163763" cy="1301750"/>
          </a:xfrm>
          <a:prstGeom prst="rect">
            <a:avLst/>
          </a:prstGeom>
          <a:noFill/>
          <a:ln w="9525">
            <a:noFill/>
            <a:miter lim="800000"/>
            <a:headEnd/>
            <a:tailEnd/>
          </a:ln>
        </p:spPr>
      </p:pic>
      <p:sp>
        <p:nvSpPr>
          <p:cNvPr id="49158" name="Text Box 7"/>
          <p:cNvSpPr txBox="1">
            <a:spLocks noChangeArrowheads="1"/>
          </p:cNvSpPr>
          <p:nvPr/>
        </p:nvSpPr>
        <p:spPr bwMode="auto">
          <a:xfrm>
            <a:off x="1133475" y="4162425"/>
            <a:ext cx="7315200" cy="1524000"/>
          </a:xfrm>
          <a:prstGeom prst="rect">
            <a:avLst/>
          </a:prstGeom>
          <a:noFill/>
          <a:ln w="9525">
            <a:noFill/>
            <a:miter lim="800000"/>
            <a:headEnd/>
            <a:tailEnd/>
          </a:ln>
        </p:spPr>
        <p:txBody>
          <a:bodyPr>
            <a:spAutoFit/>
          </a:bodyPr>
          <a:lstStyle/>
          <a:p>
            <a:pPr>
              <a:spcBef>
                <a:spcPct val="50000"/>
              </a:spcBef>
            </a:pPr>
            <a:r>
              <a:rPr lang="en-US" sz="2000">
                <a:solidFill>
                  <a:schemeClr val="hlink"/>
                </a:solidFill>
              </a:rPr>
              <a:t>When I finish this paper</a:t>
            </a:r>
            <a:r>
              <a:rPr lang="en-US" sz="2800" b="1"/>
              <a:t>,</a:t>
            </a:r>
            <a:r>
              <a:rPr lang="en-US" sz="2000">
                <a:solidFill>
                  <a:schemeClr val="hlink"/>
                </a:solidFill>
              </a:rPr>
              <a:t> I will breathe a sigh of relief.</a:t>
            </a:r>
          </a:p>
          <a:p>
            <a:pPr>
              <a:spcBef>
                <a:spcPct val="50000"/>
              </a:spcBef>
            </a:pPr>
            <a:r>
              <a:rPr lang="en-US">
                <a:solidFill>
                  <a:srgbClr val="808000"/>
                </a:solidFill>
              </a:rPr>
              <a:t>	</a:t>
            </a:r>
            <a:r>
              <a:rPr lang="en-US" sz="2000">
                <a:solidFill>
                  <a:schemeClr val="tx1"/>
                </a:solidFill>
              </a:rPr>
              <a:t>Basket: </a:t>
            </a:r>
            <a:r>
              <a:rPr lang="en-US" sz="2000">
                <a:solidFill>
                  <a:srgbClr val="006600"/>
                </a:solidFill>
              </a:rPr>
              <a:t>When I finish this paper</a:t>
            </a:r>
          </a:p>
          <a:p>
            <a:pPr>
              <a:spcBef>
                <a:spcPct val="50000"/>
              </a:spcBef>
            </a:pPr>
            <a:r>
              <a:rPr lang="en-US" sz="2000">
                <a:solidFill>
                  <a:schemeClr val="tx1"/>
                </a:solidFill>
              </a:rPr>
              <a:t>	Who or what/what about it: </a:t>
            </a:r>
            <a:r>
              <a:rPr lang="en-US" sz="2000">
                <a:solidFill>
                  <a:schemeClr val="hlink"/>
                </a:solidFill>
              </a:rPr>
              <a:t>I will breathe a sigh of relief.</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177925" y="1450975"/>
            <a:ext cx="7391400" cy="1676400"/>
          </a:xfrm>
          <a:prstGeom prst="rect">
            <a:avLst/>
          </a:prstGeom>
          <a:noFill/>
          <a:ln w="9525">
            <a:noFill/>
            <a:miter lim="800000"/>
            <a:headEnd/>
            <a:tailEnd/>
          </a:ln>
        </p:spPr>
        <p:txBody>
          <a:bodyPr>
            <a:spAutoFit/>
          </a:bodyPr>
          <a:lstStyle/>
          <a:p>
            <a:pPr>
              <a:spcBef>
                <a:spcPct val="50000"/>
              </a:spcBef>
            </a:pPr>
            <a:r>
              <a:rPr lang="en-US" sz="2000">
                <a:solidFill>
                  <a:schemeClr val="tx1"/>
                </a:solidFill>
              </a:rPr>
              <a:t>If the sentence has a basket in the middle, the commas show  where the basket begins and ends. These commas are like handles that the reader can use to lift the basket out of the sentence and see the main idea: the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a:t>
            </a:r>
            <a:r>
              <a:rPr lang="en-US">
                <a:solidFill>
                  <a:schemeClr val="tx1"/>
                </a:solidFill>
              </a:rPr>
              <a:t>  </a:t>
            </a:r>
          </a:p>
        </p:txBody>
      </p:sp>
      <p:sp>
        <p:nvSpPr>
          <p:cNvPr id="50179" name="Text Box 4"/>
          <p:cNvSpPr txBox="1">
            <a:spLocks noChangeArrowheads="1"/>
          </p:cNvSpPr>
          <p:nvPr/>
        </p:nvSpPr>
        <p:spPr bwMode="auto">
          <a:xfrm>
            <a:off x="1524000" y="4267200"/>
            <a:ext cx="6934200"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pic>
        <p:nvPicPr>
          <p:cNvPr id="50180" name="Picture 13" descr="BikeBasketmiddle"/>
          <p:cNvPicPr>
            <a:picLocks noChangeAspect="1" noChangeArrowheads="1"/>
          </p:cNvPicPr>
          <p:nvPr/>
        </p:nvPicPr>
        <p:blipFill>
          <a:blip r:embed="rId3" cstate="print"/>
          <a:srcRect/>
          <a:stretch>
            <a:fillRect/>
          </a:stretch>
        </p:blipFill>
        <p:spPr bwMode="auto">
          <a:xfrm>
            <a:off x="3519488" y="3001963"/>
            <a:ext cx="2103437" cy="1211262"/>
          </a:xfrm>
          <a:prstGeom prst="rect">
            <a:avLst/>
          </a:prstGeom>
          <a:noFill/>
          <a:ln w="9525">
            <a:noFill/>
            <a:miter lim="800000"/>
            <a:headEnd/>
            <a:tailEnd/>
          </a:ln>
        </p:spPr>
      </p:pic>
      <p:sp>
        <p:nvSpPr>
          <p:cNvPr id="50181" name="Text Box 14"/>
          <p:cNvSpPr txBox="1">
            <a:spLocks noChangeArrowheads="1"/>
          </p:cNvSpPr>
          <p:nvPr/>
        </p:nvSpPr>
        <p:spPr bwMode="auto">
          <a:xfrm>
            <a:off x="1219200" y="838200"/>
            <a:ext cx="47593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COMMAS</a:t>
            </a:r>
          </a:p>
        </p:txBody>
      </p:sp>
      <p:sp>
        <p:nvSpPr>
          <p:cNvPr id="50182" name="Text Box 15"/>
          <p:cNvSpPr txBox="1">
            <a:spLocks noChangeArrowheads="1"/>
          </p:cNvSpPr>
          <p:nvPr/>
        </p:nvSpPr>
        <p:spPr bwMode="auto">
          <a:xfrm>
            <a:off x="1268413" y="4381500"/>
            <a:ext cx="7615237" cy="1433513"/>
          </a:xfrm>
          <a:prstGeom prst="rect">
            <a:avLst/>
          </a:prstGeom>
          <a:noFill/>
          <a:ln w="9525">
            <a:noFill/>
            <a:miter lim="800000"/>
            <a:headEnd/>
            <a:tailEnd/>
          </a:ln>
        </p:spPr>
        <p:txBody>
          <a:bodyPr>
            <a:spAutoFit/>
          </a:bodyPr>
          <a:lstStyle/>
          <a:p>
            <a:pPr>
              <a:spcBef>
                <a:spcPct val="50000"/>
              </a:spcBef>
            </a:pPr>
            <a:r>
              <a:rPr lang="en-US" sz="2000">
                <a:solidFill>
                  <a:srgbClr val="3333CC"/>
                </a:solidFill>
              </a:rPr>
              <a:t>Ruby</a:t>
            </a:r>
            <a:r>
              <a:rPr lang="en-US" sz="2800" b="1"/>
              <a:t>,</a:t>
            </a:r>
            <a:r>
              <a:rPr lang="en-US" sz="2000">
                <a:solidFill>
                  <a:srgbClr val="3333CC"/>
                </a:solidFill>
              </a:rPr>
              <a:t> my sister</a:t>
            </a:r>
            <a:r>
              <a:rPr lang="en-US" sz="2000">
                <a:solidFill>
                  <a:srgbClr val="3333CC"/>
                </a:solidFill>
                <a:latin typeface="Times New Roman" pitchFamily="18" charset="0"/>
              </a:rPr>
              <a:t>’</a:t>
            </a:r>
            <a:r>
              <a:rPr lang="en-US" sz="2000">
                <a:solidFill>
                  <a:srgbClr val="3333CC"/>
                </a:solidFill>
              </a:rPr>
              <a:t>s best friend</a:t>
            </a:r>
            <a:r>
              <a:rPr lang="en-US" sz="2800" b="1"/>
              <a:t>,</a:t>
            </a:r>
            <a:r>
              <a:rPr lang="en-US" sz="2000">
                <a:solidFill>
                  <a:srgbClr val="3333CC"/>
                </a:solidFill>
              </a:rPr>
              <a:t> will loan me her car. </a:t>
            </a:r>
            <a:r>
              <a:rPr lang="en-US" sz="2000">
                <a:solidFill>
                  <a:schemeClr val="hlink"/>
                </a:solidFill>
              </a:rPr>
              <a:t> </a:t>
            </a:r>
          </a:p>
          <a:p>
            <a:pPr>
              <a:spcBef>
                <a:spcPct val="50000"/>
              </a:spcBef>
            </a:pPr>
            <a:r>
              <a:rPr lang="en-US" sz="2000">
                <a:solidFill>
                  <a:schemeClr val="tx1"/>
                </a:solidFill>
              </a:rPr>
              <a:t>	Basket: </a:t>
            </a:r>
            <a:r>
              <a:rPr lang="en-US" sz="2000">
                <a:solidFill>
                  <a:srgbClr val="006600"/>
                </a:solidFill>
              </a:rPr>
              <a:t>my sister</a:t>
            </a:r>
            <a:r>
              <a:rPr lang="en-US" sz="2000">
                <a:solidFill>
                  <a:srgbClr val="006600"/>
                </a:solidFill>
                <a:latin typeface="Times New Roman" pitchFamily="18" charset="0"/>
              </a:rPr>
              <a:t>’</a:t>
            </a:r>
            <a:r>
              <a:rPr lang="en-US" sz="2000">
                <a:solidFill>
                  <a:srgbClr val="006600"/>
                </a:solidFill>
              </a:rPr>
              <a:t>s best friend</a:t>
            </a:r>
          </a:p>
          <a:p>
            <a:pPr>
              <a:spcBef>
                <a:spcPct val="50000"/>
              </a:spcBef>
            </a:pPr>
            <a:r>
              <a:rPr lang="en-US" sz="2000">
                <a:solidFill>
                  <a:schemeClr val="tx1"/>
                </a:solidFill>
              </a:rPr>
              <a:t>	Who or what/what about it: </a:t>
            </a:r>
            <a:r>
              <a:rPr lang="en-US" sz="2000">
                <a:solidFill>
                  <a:srgbClr val="3333CC"/>
                </a:solidFill>
              </a:rPr>
              <a:t>Ruby will loan me her car.</a:t>
            </a:r>
            <a:r>
              <a:rPr lang="en-US" sz="2000">
                <a:solidFill>
                  <a:srgbClr val="006600"/>
                </a:solidFill>
              </a:rPr>
              <a:t> </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1184275" y="1600200"/>
            <a:ext cx="7696200" cy="762000"/>
          </a:xfrm>
          <a:prstGeom prst="rect">
            <a:avLst/>
          </a:prstGeom>
          <a:noFill/>
          <a:ln w="9525">
            <a:noFill/>
            <a:miter lim="800000"/>
            <a:headEnd/>
            <a:tailEnd/>
          </a:ln>
        </p:spPr>
        <p:txBody>
          <a:bodyPr>
            <a:spAutoFit/>
          </a:bodyPr>
          <a:lstStyle/>
          <a:p>
            <a:pPr>
              <a:spcBef>
                <a:spcPct val="50000"/>
              </a:spcBef>
            </a:pPr>
            <a:r>
              <a:rPr lang="en-US" sz="2000">
                <a:solidFill>
                  <a:schemeClr val="tx1"/>
                </a:solidFill>
              </a:rPr>
              <a:t>If the basket is attached to the end of the sentence, the comma shows readers where the addition begins.</a:t>
            </a:r>
            <a:r>
              <a:rPr lang="en-US">
                <a:solidFill>
                  <a:schemeClr val="tx1"/>
                </a:solidFill>
              </a:rPr>
              <a:t> </a:t>
            </a:r>
          </a:p>
        </p:txBody>
      </p:sp>
      <p:sp>
        <p:nvSpPr>
          <p:cNvPr id="51203" name="Text Box 6"/>
          <p:cNvSpPr txBox="1">
            <a:spLocks noChangeArrowheads="1"/>
          </p:cNvSpPr>
          <p:nvPr/>
        </p:nvSpPr>
        <p:spPr bwMode="auto">
          <a:xfrm>
            <a:off x="1430338" y="3806825"/>
            <a:ext cx="7315200" cy="396875"/>
          </a:xfrm>
          <a:prstGeom prst="rect">
            <a:avLst/>
          </a:prstGeom>
          <a:noFill/>
          <a:ln w="9525">
            <a:noFill/>
            <a:miter lim="800000"/>
            <a:headEnd/>
            <a:tailEnd/>
          </a:ln>
        </p:spPr>
        <p:txBody>
          <a:bodyPr>
            <a:spAutoFit/>
          </a:bodyPr>
          <a:lstStyle/>
          <a:p>
            <a:pPr>
              <a:spcBef>
                <a:spcPct val="50000"/>
              </a:spcBef>
            </a:pPr>
            <a:endParaRPr lang="en-US" sz="2000">
              <a:solidFill>
                <a:schemeClr val="tx1"/>
              </a:solidFill>
            </a:endParaRPr>
          </a:p>
        </p:txBody>
      </p:sp>
      <p:pic>
        <p:nvPicPr>
          <p:cNvPr id="51204" name="Picture 8" descr="bikeback"/>
          <p:cNvPicPr>
            <a:picLocks noChangeAspect="1" noChangeArrowheads="1"/>
          </p:cNvPicPr>
          <p:nvPr/>
        </p:nvPicPr>
        <p:blipFill>
          <a:blip r:embed="rId3" cstate="print"/>
          <a:srcRect/>
          <a:stretch>
            <a:fillRect/>
          </a:stretch>
        </p:blipFill>
        <p:spPr bwMode="auto">
          <a:xfrm>
            <a:off x="3276600" y="2590800"/>
            <a:ext cx="2590800" cy="1555750"/>
          </a:xfrm>
          <a:prstGeom prst="rect">
            <a:avLst/>
          </a:prstGeom>
          <a:noFill/>
          <a:ln w="9525">
            <a:noFill/>
            <a:miter lim="800000"/>
            <a:headEnd/>
            <a:tailEnd/>
          </a:ln>
        </p:spPr>
      </p:pic>
      <p:sp>
        <p:nvSpPr>
          <p:cNvPr id="51205" name="Text Box 9"/>
          <p:cNvSpPr txBox="1">
            <a:spLocks noChangeArrowheads="1"/>
          </p:cNvSpPr>
          <p:nvPr/>
        </p:nvSpPr>
        <p:spPr bwMode="auto">
          <a:xfrm>
            <a:off x="1219200" y="838200"/>
            <a:ext cx="46069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COMMAS</a:t>
            </a:r>
          </a:p>
        </p:txBody>
      </p:sp>
      <p:sp>
        <p:nvSpPr>
          <p:cNvPr id="51206" name="Text Box 11"/>
          <p:cNvSpPr txBox="1">
            <a:spLocks noChangeArrowheads="1"/>
          </p:cNvSpPr>
          <p:nvPr/>
        </p:nvSpPr>
        <p:spPr bwMode="auto">
          <a:xfrm>
            <a:off x="1460500" y="4181475"/>
            <a:ext cx="7042150" cy="1524000"/>
          </a:xfrm>
          <a:prstGeom prst="rect">
            <a:avLst/>
          </a:prstGeom>
          <a:noFill/>
          <a:ln w="9525">
            <a:noFill/>
            <a:miter lim="800000"/>
            <a:headEnd/>
            <a:tailEnd/>
          </a:ln>
        </p:spPr>
        <p:txBody>
          <a:bodyPr>
            <a:spAutoFit/>
          </a:bodyPr>
          <a:lstStyle/>
          <a:p>
            <a:pPr>
              <a:spcBef>
                <a:spcPct val="50000"/>
              </a:spcBef>
            </a:pPr>
            <a:r>
              <a:rPr lang="en-US" sz="2000">
                <a:solidFill>
                  <a:schemeClr val="hlink"/>
                </a:solidFill>
              </a:rPr>
              <a:t>The woman wore a large hat</a:t>
            </a:r>
            <a:r>
              <a:rPr lang="en-US" sz="2800" b="1"/>
              <a:t>,</a:t>
            </a:r>
            <a:r>
              <a:rPr lang="en-US" sz="2000"/>
              <a:t> </a:t>
            </a:r>
            <a:r>
              <a:rPr lang="en-US" sz="2000">
                <a:solidFill>
                  <a:schemeClr val="hlink"/>
                </a:solidFill>
              </a:rPr>
              <a:t>blocking our view. </a:t>
            </a:r>
            <a:endParaRPr lang="en-US">
              <a:solidFill>
                <a:schemeClr val="hlink"/>
              </a:solidFill>
            </a:endParaRPr>
          </a:p>
          <a:p>
            <a:pPr>
              <a:spcBef>
                <a:spcPct val="50000"/>
              </a:spcBef>
            </a:pPr>
            <a:r>
              <a:rPr lang="en-US">
                <a:solidFill>
                  <a:schemeClr val="hlink"/>
                </a:solidFill>
              </a:rPr>
              <a:t>     </a:t>
            </a:r>
            <a:r>
              <a:rPr lang="en-US" sz="2000">
                <a:solidFill>
                  <a:schemeClr val="tx1"/>
                </a:solidFill>
              </a:rPr>
              <a:t>Basket: </a:t>
            </a:r>
            <a:r>
              <a:rPr lang="en-US" sz="2000">
                <a:solidFill>
                  <a:srgbClr val="006600"/>
                </a:solidFill>
              </a:rPr>
              <a:t>blocking our view</a:t>
            </a:r>
          </a:p>
          <a:p>
            <a:pPr>
              <a:spcBef>
                <a:spcPct val="50000"/>
              </a:spcBef>
            </a:pPr>
            <a:r>
              <a:rPr lang="en-US" sz="2000">
                <a:solidFill>
                  <a:schemeClr val="tx1"/>
                </a:solidFill>
              </a:rPr>
              <a:t>       Who or what/what about it: </a:t>
            </a:r>
            <a:r>
              <a:rPr lang="en-US" sz="2000">
                <a:solidFill>
                  <a:schemeClr val="hlink"/>
                </a:solidFill>
              </a:rPr>
              <a:t>The woman wore a large hat.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1600200" y="2590800"/>
            <a:ext cx="7162800" cy="2743200"/>
          </a:xfrm>
          <a:prstGeom prst="rect">
            <a:avLst/>
          </a:prstGeom>
          <a:noFill/>
          <a:ln w="9525">
            <a:noFill/>
            <a:miter lim="800000"/>
            <a:headEnd/>
            <a:tailEnd/>
          </a:ln>
        </p:spPr>
        <p:txBody>
          <a:bodyPr>
            <a:spAutoFit/>
          </a:bodyPr>
          <a:lstStyle/>
          <a:p>
            <a:pPr>
              <a:spcBef>
                <a:spcPct val="10000"/>
              </a:spcBef>
            </a:pPr>
            <a:r>
              <a:rPr lang="en-US" sz="2000">
                <a:solidFill>
                  <a:schemeClr val="tx1"/>
                </a:solidFill>
              </a:rPr>
              <a:t>Subject			Predicate</a:t>
            </a:r>
          </a:p>
          <a:p>
            <a:pPr>
              <a:spcBef>
                <a:spcPct val="10000"/>
              </a:spcBef>
            </a:pPr>
            <a:r>
              <a:rPr lang="en-US" sz="2000" i="1">
                <a:solidFill>
                  <a:schemeClr val="tx1"/>
                </a:solidFill>
              </a:rPr>
              <a:t>Who or what? 		What about it?</a:t>
            </a:r>
          </a:p>
          <a:p>
            <a:pPr>
              <a:spcBef>
                <a:spcPct val="10000"/>
              </a:spcBef>
            </a:pPr>
            <a:endParaRPr lang="en-US" sz="2000">
              <a:solidFill>
                <a:srgbClr val="000072"/>
              </a:solidFill>
            </a:endParaRPr>
          </a:p>
          <a:p>
            <a:pPr>
              <a:spcBef>
                <a:spcPct val="50000"/>
              </a:spcBef>
            </a:pPr>
            <a:r>
              <a:rPr lang="en-US" sz="2000">
                <a:solidFill>
                  <a:srgbClr val="000072"/>
                </a:solidFill>
              </a:rPr>
              <a:t> </a:t>
            </a:r>
            <a:r>
              <a:rPr lang="en-US" sz="2000">
                <a:solidFill>
                  <a:srgbClr val="0033CC"/>
                </a:solidFill>
              </a:rPr>
              <a:t>He			smiles.</a:t>
            </a:r>
            <a:endParaRPr lang="en-US" sz="2000" i="1">
              <a:solidFill>
                <a:srgbClr val="0033CC"/>
              </a:solidFill>
            </a:endParaRPr>
          </a:p>
          <a:p>
            <a:pPr>
              <a:spcBef>
                <a:spcPct val="50000"/>
              </a:spcBef>
            </a:pPr>
            <a:r>
              <a:rPr lang="en-US" sz="2000">
                <a:solidFill>
                  <a:srgbClr val="0033CC"/>
                </a:solidFill>
              </a:rPr>
              <a:t> Autumn leaves 		twirl gently to the ground.  </a:t>
            </a:r>
          </a:p>
          <a:p>
            <a:pPr>
              <a:spcBef>
                <a:spcPct val="50000"/>
              </a:spcBef>
            </a:pPr>
            <a:r>
              <a:rPr lang="en-US" sz="2000">
                <a:solidFill>
                  <a:srgbClr val="0033CC"/>
                </a:solidFill>
              </a:rPr>
              <a:t> The park district 	will open an outdoor ice 					skating rink in November.  </a:t>
            </a:r>
          </a:p>
        </p:txBody>
      </p:sp>
      <p:sp>
        <p:nvSpPr>
          <p:cNvPr id="6147" name="Text Box 6"/>
          <p:cNvSpPr txBox="1">
            <a:spLocks noChangeArrowheads="1"/>
          </p:cNvSpPr>
          <p:nvPr/>
        </p:nvSpPr>
        <p:spPr bwMode="auto">
          <a:xfrm>
            <a:off x="1219200" y="1524000"/>
            <a:ext cx="67818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subject and predicate parts connect to form a basic sentence, also known as an independent clause. </a:t>
            </a:r>
          </a:p>
        </p:txBody>
      </p:sp>
      <p:sp>
        <p:nvSpPr>
          <p:cNvPr id="6148" name="Text Box 13"/>
          <p:cNvSpPr txBox="1">
            <a:spLocks noChangeArrowheads="1"/>
          </p:cNvSpPr>
          <p:nvPr/>
        </p:nvSpPr>
        <p:spPr bwMode="auto">
          <a:xfrm>
            <a:off x="1219200" y="838200"/>
            <a:ext cx="51054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THE 2 PARTS CONNECT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219200" y="838200"/>
            <a:ext cx="64103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Try It Out</a:t>
            </a:r>
            <a:r>
              <a:rPr lang="en-US" sz="2800" b="1">
                <a:solidFill>
                  <a:schemeClr val="tx2"/>
                </a:solidFill>
              </a:rPr>
              <a:t> </a:t>
            </a:r>
          </a:p>
        </p:txBody>
      </p:sp>
      <p:sp>
        <p:nvSpPr>
          <p:cNvPr id="52227" name="Text Box 5"/>
          <p:cNvSpPr txBox="1">
            <a:spLocks noChangeArrowheads="1"/>
          </p:cNvSpPr>
          <p:nvPr/>
        </p:nvSpPr>
        <p:spPr bwMode="auto">
          <a:xfrm>
            <a:off x="1241425" y="2732088"/>
            <a:ext cx="7416800" cy="701675"/>
          </a:xfrm>
          <a:prstGeom prst="rect">
            <a:avLst/>
          </a:prstGeom>
          <a:noFill/>
          <a:ln w="9525">
            <a:noFill/>
            <a:miter lim="800000"/>
            <a:headEnd/>
            <a:tailEnd/>
          </a:ln>
        </p:spPr>
        <p:txBody>
          <a:bodyPr>
            <a:spAutoFit/>
          </a:bodyPr>
          <a:lstStyle/>
          <a:p>
            <a:r>
              <a:rPr lang="en-US" sz="2000">
                <a:solidFill>
                  <a:srgbClr val="3333CC"/>
                </a:solidFill>
              </a:rPr>
              <a:t>To welcome first-time visitors the college installed a large </a:t>
            </a:r>
          </a:p>
          <a:p>
            <a:r>
              <a:rPr lang="en-US" sz="2000">
                <a:solidFill>
                  <a:srgbClr val="3333CC"/>
                </a:solidFill>
              </a:rPr>
              <a:t>map of the campus.</a:t>
            </a:r>
          </a:p>
        </p:txBody>
      </p:sp>
      <p:sp>
        <p:nvSpPr>
          <p:cNvPr id="259078" name="Text Box 6"/>
          <p:cNvSpPr txBox="1">
            <a:spLocks noChangeArrowheads="1"/>
          </p:cNvSpPr>
          <p:nvPr/>
        </p:nvSpPr>
        <p:spPr bwMode="auto">
          <a:xfrm>
            <a:off x="1198563" y="3497263"/>
            <a:ext cx="6718300" cy="823912"/>
          </a:xfrm>
          <a:prstGeom prst="rect">
            <a:avLst/>
          </a:prstGeom>
          <a:noFill/>
          <a:ln w="9525">
            <a:noFill/>
            <a:miter lim="800000"/>
            <a:headEnd/>
            <a:tailEnd/>
          </a:ln>
        </p:spPr>
        <p:txBody>
          <a:bodyPr>
            <a:spAutoFit/>
          </a:bodyPr>
          <a:lstStyle/>
          <a:p>
            <a:r>
              <a:rPr lang="en-US" sz="2000">
                <a:solidFill>
                  <a:srgbClr val="3333CC"/>
                </a:solidFill>
              </a:rPr>
              <a:t>To welcome first-time visitors</a:t>
            </a:r>
            <a:r>
              <a:rPr lang="en-US" sz="2800" b="1">
                <a:solidFill>
                  <a:srgbClr val="CC3300"/>
                </a:solidFill>
              </a:rPr>
              <a:t>,</a:t>
            </a:r>
            <a:r>
              <a:rPr lang="en-US" sz="2000">
                <a:solidFill>
                  <a:srgbClr val="3333CC"/>
                </a:solidFill>
              </a:rPr>
              <a:t> the college installed a large </a:t>
            </a:r>
          </a:p>
          <a:p>
            <a:r>
              <a:rPr lang="en-US" sz="2000">
                <a:solidFill>
                  <a:srgbClr val="3333CC"/>
                </a:solidFill>
              </a:rPr>
              <a:t>map of the campus.</a:t>
            </a:r>
            <a:endParaRPr lang="en-US" sz="2000">
              <a:solidFill>
                <a:schemeClr val="hlink"/>
              </a:solidFill>
            </a:endParaRPr>
          </a:p>
        </p:txBody>
      </p:sp>
      <p:sp>
        <p:nvSpPr>
          <p:cNvPr id="259085" name="Text Box 13"/>
          <p:cNvSpPr txBox="1">
            <a:spLocks noChangeArrowheads="1"/>
          </p:cNvSpPr>
          <p:nvPr/>
        </p:nvSpPr>
        <p:spPr bwMode="auto">
          <a:xfrm>
            <a:off x="1312863" y="5210175"/>
            <a:ext cx="7620000" cy="823913"/>
          </a:xfrm>
          <a:prstGeom prst="rect">
            <a:avLst/>
          </a:prstGeom>
          <a:noFill/>
          <a:ln w="9525">
            <a:noFill/>
            <a:miter lim="800000"/>
            <a:headEnd/>
            <a:tailEnd/>
          </a:ln>
        </p:spPr>
        <p:txBody>
          <a:bodyPr>
            <a:spAutoFit/>
          </a:bodyPr>
          <a:lstStyle/>
          <a:p>
            <a:pPr>
              <a:spcBef>
                <a:spcPct val="50000"/>
              </a:spcBef>
            </a:pPr>
            <a:r>
              <a:rPr lang="en-US" sz="2000">
                <a:solidFill>
                  <a:schemeClr val="hlink"/>
                </a:solidFill>
              </a:rPr>
              <a:t>Mayfair Lane</a:t>
            </a:r>
            <a:r>
              <a:rPr lang="en-US" sz="2800" b="1">
                <a:solidFill>
                  <a:srgbClr val="CC3300"/>
                </a:solidFill>
              </a:rPr>
              <a:t>,</a:t>
            </a:r>
            <a:r>
              <a:rPr lang="en-US" sz="2000">
                <a:solidFill>
                  <a:schemeClr val="hlink"/>
                </a:solidFill>
              </a:rPr>
              <a:t> the primary entrance to campus</a:t>
            </a:r>
            <a:r>
              <a:rPr lang="en-US" sz="2800" b="1">
                <a:solidFill>
                  <a:srgbClr val="CC3300"/>
                </a:solidFill>
              </a:rPr>
              <a:t>,</a:t>
            </a:r>
            <a:r>
              <a:rPr lang="en-US" sz="2000">
                <a:solidFill>
                  <a:schemeClr val="hlink"/>
                </a:solidFill>
              </a:rPr>
              <a:t> is closed for resurfacing. </a:t>
            </a:r>
          </a:p>
        </p:txBody>
      </p:sp>
      <p:sp>
        <p:nvSpPr>
          <p:cNvPr id="52230" name="Text Box 15"/>
          <p:cNvSpPr txBox="1">
            <a:spLocks noChangeArrowheads="1"/>
          </p:cNvSpPr>
          <p:nvPr/>
        </p:nvSpPr>
        <p:spPr bwMode="auto">
          <a:xfrm>
            <a:off x="1073150" y="1568450"/>
            <a:ext cx="6997700"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baskets in the sentences below need to be marked with commas. Decide where the commas go, and then mouse-click to see if you placed them correctly. </a:t>
            </a:r>
          </a:p>
        </p:txBody>
      </p:sp>
      <p:sp>
        <p:nvSpPr>
          <p:cNvPr id="52231" name="Text Box 16"/>
          <p:cNvSpPr txBox="1">
            <a:spLocks noChangeArrowheads="1"/>
          </p:cNvSpPr>
          <p:nvPr/>
        </p:nvSpPr>
        <p:spPr bwMode="auto">
          <a:xfrm>
            <a:off x="1277938" y="4510088"/>
            <a:ext cx="6981825" cy="701675"/>
          </a:xfrm>
          <a:prstGeom prst="rect">
            <a:avLst/>
          </a:prstGeom>
          <a:noFill/>
          <a:ln w="9525">
            <a:noFill/>
            <a:miter lim="800000"/>
            <a:headEnd/>
            <a:tailEnd/>
          </a:ln>
        </p:spPr>
        <p:txBody>
          <a:bodyPr>
            <a:spAutoFit/>
          </a:bodyPr>
          <a:lstStyle/>
          <a:p>
            <a:r>
              <a:rPr lang="en-US" sz="2000">
                <a:solidFill>
                  <a:schemeClr val="hlink"/>
                </a:solidFill>
              </a:rPr>
              <a:t>Mayfair Lane the primary entrance to campus is closed for resurfacing.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90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90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8" grpId="0" autoUpdateAnimBg="0"/>
      <p:bldP spid="259085"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219200" y="838200"/>
            <a:ext cx="6410325"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Try It Out</a:t>
            </a:r>
            <a:r>
              <a:rPr lang="en-US" sz="2800" b="1">
                <a:solidFill>
                  <a:schemeClr val="tx2"/>
                </a:solidFill>
              </a:rPr>
              <a:t> </a:t>
            </a:r>
          </a:p>
        </p:txBody>
      </p:sp>
      <p:sp>
        <p:nvSpPr>
          <p:cNvPr id="53251" name="Text Box 3"/>
          <p:cNvSpPr txBox="1">
            <a:spLocks noChangeArrowheads="1"/>
          </p:cNvSpPr>
          <p:nvPr/>
        </p:nvSpPr>
        <p:spPr bwMode="auto">
          <a:xfrm>
            <a:off x="1074738" y="2366963"/>
            <a:ext cx="7416800" cy="701675"/>
          </a:xfrm>
          <a:prstGeom prst="rect">
            <a:avLst/>
          </a:prstGeom>
          <a:noFill/>
          <a:ln w="9525">
            <a:noFill/>
            <a:miter lim="800000"/>
            <a:headEnd/>
            <a:tailEnd/>
          </a:ln>
        </p:spPr>
        <p:txBody>
          <a:bodyPr>
            <a:spAutoFit/>
          </a:bodyPr>
          <a:lstStyle/>
          <a:p>
            <a:r>
              <a:rPr lang="en-US" sz="2000">
                <a:solidFill>
                  <a:srgbClr val="3333CC"/>
                </a:solidFill>
              </a:rPr>
              <a:t>The award was given to James Johnson the most respected person in our town. </a:t>
            </a:r>
          </a:p>
        </p:txBody>
      </p:sp>
      <p:sp>
        <p:nvSpPr>
          <p:cNvPr id="316420" name="Text Box 4"/>
          <p:cNvSpPr txBox="1">
            <a:spLocks noChangeArrowheads="1"/>
          </p:cNvSpPr>
          <p:nvPr/>
        </p:nvSpPr>
        <p:spPr bwMode="auto">
          <a:xfrm>
            <a:off x="1028700" y="3063875"/>
            <a:ext cx="6718300" cy="823913"/>
          </a:xfrm>
          <a:prstGeom prst="rect">
            <a:avLst/>
          </a:prstGeom>
          <a:noFill/>
          <a:ln w="9525">
            <a:noFill/>
            <a:miter lim="800000"/>
            <a:headEnd/>
            <a:tailEnd/>
          </a:ln>
        </p:spPr>
        <p:txBody>
          <a:bodyPr>
            <a:spAutoFit/>
          </a:bodyPr>
          <a:lstStyle/>
          <a:p>
            <a:r>
              <a:rPr lang="en-US" sz="2000">
                <a:solidFill>
                  <a:srgbClr val="3333CC"/>
                </a:solidFill>
              </a:rPr>
              <a:t>The award was given to James Johnson</a:t>
            </a:r>
            <a:r>
              <a:rPr lang="en-US" sz="2800" b="1">
                <a:solidFill>
                  <a:srgbClr val="CC3300"/>
                </a:solidFill>
              </a:rPr>
              <a:t>,</a:t>
            </a:r>
            <a:r>
              <a:rPr lang="en-US" sz="2000">
                <a:solidFill>
                  <a:srgbClr val="3333CC"/>
                </a:solidFill>
              </a:rPr>
              <a:t> the most respected person in our town.</a:t>
            </a:r>
            <a:endParaRPr lang="en-US" sz="2000">
              <a:solidFill>
                <a:schemeClr val="hlink"/>
              </a:solidFill>
            </a:endParaRPr>
          </a:p>
        </p:txBody>
      </p:sp>
      <p:sp>
        <p:nvSpPr>
          <p:cNvPr id="316421" name="Text Box 5"/>
          <p:cNvSpPr txBox="1">
            <a:spLocks noChangeArrowheads="1"/>
          </p:cNvSpPr>
          <p:nvPr/>
        </p:nvSpPr>
        <p:spPr bwMode="auto">
          <a:xfrm>
            <a:off x="1019175" y="4348163"/>
            <a:ext cx="7620000" cy="519112"/>
          </a:xfrm>
          <a:prstGeom prst="rect">
            <a:avLst/>
          </a:prstGeom>
          <a:noFill/>
          <a:ln w="9525">
            <a:noFill/>
            <a:miter lim="800000"/>
            <a:headEnd/>
            <a:tailEnd/>
          </a:ln>
        </p:spPr>
        <p:txBody>
          <a:bodyPr>
            <a:spAutoFit/>
          </a:bodyPr>
          <a:lstStyle/>
          <a:p>
            <a:pPr>
              <a:spcBef>
                <a:spcPct val="50000"/>
              </a:spcBef>
            </a:pPr>
            <a:r>
              <a:rPr lang="en-US" sz="2000">
                <a:solidFill>
                  <a:schemeClr val="hlink"/>
                </a:solidFill>
              </a:rPr>
              <a:t>If we go to the early movie</a:t>
            </a:r>
            <a:r>
              <a:rPr lang="en-US" sz="2800" b="1">
                <a:solidFill>
                  <a:srgbClr val="CC3300"/>
                </a:solidFill>
              </a:rPr>
              <a:t>,</a:t>
            </a:r>
            <a:r>
              <a:rPr lang="en-US" sz="2000">
                <a:solidFill>
                  <a:schemeClr val="hlink"/>
                </a:solidFill>
              </a:rPr>
              <a:t> we can save money.  </a:t>
            </a:r>
          </a:p>
        </p:txBody>
      </p:sp>
      <p:sp>
        <p:nvSpPr>
          <p:cNvPr id="53254" name="Text Box 6"/>
          <p:cNvSpPr txBox="1">
            <a:spLocks noChangeArrowheads="1"/>
          </p:cNvSpPr>
          <p:nvPr/>
        </p:nvSpPr>
        <p:spPr bwMode="auto">
          <a:xfrm>
            <a:off x="1073150" y="1568450"/>
            <a:ext cx="69977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Decide where the commas go, and then mouse-click to see if you placed them correctly. </a:t>
            </a:r>
          </a:p>
        </p:txBody>
      </p:sp>
      <p:sp>
        <p:nvSpPr>
          <p:cNvPr id="53255" name="Text Box 7"/>
          <p:cNvSpPr txBox="1">
            <a:spLocks noChangeArrowheads="1"/>
          </p:cNvSpPr>
          <p:nvPr/>
        </p:nvSpPr>
        <p:spPr bwMode="auto">
          <a:xfrm>
            <a:off x="1052513" y="3937000"/>
            <a:ext cx="6376987" cy="396875"/>
          </a:xfrm>
          <a:prstGeom prst="rect">
            <a:avLst/>
          </a:prstGeom>
          <a:noFill/>
          <a:ln w="9525">
            <a:noFill/>
            <a:miter lim="800000"/>
            <a:headEnd/>
            <a:tailEnd/>
          </a:ln>
        </p:spPr>
        <p:txBody>
          <a:bodyPr>
            <a:spAutoFit/>
          </a:bodyPr>
          <a:lstStyle/>
          <a:p>
            <a:r>
              <a:rPr lang="en-US" sz="2000">
                <a:solidFill>
                  <a:schemeClr val="hlink"/>
                </a:solidFill>
              </a:rPr>
              <a:t>If we go to the early movie we can save money.</a:t>
            </a:r>
          </a:p>
        </p:txBody>
      </p:sp>
      <p:sp>
        <p:nvSpPr>
          <p:cNvPr id="53256" name="Text Box 8"/>
          <p:cNvSpPr txBox="1">
            <a:spLocks noChangeArrowheads="1"/>
          </p:cNvSpPr>
          <p:nvPr/>
        </p:nvSpPr>
        <p:spPr bwMode="auto">
          <a:xfrm>
            <a:off x="1054100" y="4921250"/>
            <a:ext cx="7342188" cy="396875"/>
          </a:xfrm>
          <a:prstGeom prst="rect">
            <a:avLst/>
          </a:prstGeom>
          <a:noFill/>
          <a:ln w="9525">
            <a:noFill/>
            <a:miter lim="800000"/>
            <a:headEnd/>
            <a:tailEnd/>
          </a:ln>
        </p:spPr>
        <p:txBody>
          <a:bodyPr>
            <a:spAutoFit/>
          </a:bodyPr>
          <a:lstStyle/>
          <a:p>
            <a:pPr>
              <a:spcBef>
                <a:spcPct val="50000"/>
              </a:spcBef>
            </a:pPr>
            <a:r>
              <a:rPr lang="en-US" sz="2000">
                <a:solidFill>
                  <a:schemeClr val="hlink"/>
                </a:solidFill>
              </a:rPr>
              <a:t>According to the weather report Monday will be hot and humid.</a:t>
            </a:r>
            <a:endParaRPr lang="en-US"/>
          </a:p>
        </p:txBody>
      </p:sp>
      <p:sp>
        <p:nvSpPr>
          <p:cNvPr id="316426" name="Text Box 10"/>
          <p:cNvSpPr txBox="1">
            <a:spLocks noChangeArrowheads="1"/>
          </p:cNvSpPr>
          <p:nvPr/>
        </p:nvSpPr>
        <p:spPr bwMode="auto">
          <a:xfrm>
            <a:off x="1012825" y="5218113"/>
            <a:ext cx="7583488" cy="519112"/>
          </a:xfrm>
          <a:prstGeom prst="rect">
            <a:avLst/>
          </a:prstGeom>
          <a:noFill/>
          <a:ln w="9525">
            <a:noFill/>
            <a:miter lim="800000"/>
            <a:headEnd/>
            <a:tailEnd/>
          </a:ln>
        </p:spPr>
        <p:txBody>
          <a:bodyPr>
            <a:spAutoFit/>
          </a:bodyPr>
          <a:lstStyle/>
          <a:p>
            <a:pPr>
              <a:spcBef>
                <a:spcPct val="50000"/>
              </a:spcBef>
            </a:pPr>
            <a:r>
              <a:rPr lang="en-US" sz="2000">
                <a:solidFill>
                  <a:schemeClr val="hlink"/>
                </a:solidFill>
              </a:rPr>
              <a:t>According to the weather report</a:t>
            </a:r>
            <a:r>
              <a:rPr lang="en-US" sz="2800" b="1"/>
              <a:t>,</a:t>
            </a:r>
            <a:r>
              <a:rPr lang="en-US" sz="2000">
                <a:solidFill>
                  <a:schemeClr val="hlink"/>
                </a:solidFill>
              </a:rPr>
              <a:t> Monday will be hot and humid.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64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64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6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0" grpId="0" autoUpdateAnimBg="0"/>
      <p:bldP spid="316421" grpId="0" autoUpdateAnimBg="0"/>
      <p:bldP spid="316426"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219200" y="838200"/>
            <a:ext cx="6515100"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Try It Out</a:t>
            </a:r>
          </a:p>
        </p:txBody>
      </p:sp>
      <p:sp>
        <p:nvSpPr>
          <p:cNvPr id="54275" name="Text Box 3"/>
          <p:cNvSpPr txBox="1">
            <a:spLocks noChangeArrowheads="1"/>
          </p:cNvSpPr>
          <p:nvPr/>
        </p:nvSpPr>
        <p:spPr bwMode="auto">
          <a:xfrm>
            <a:off x="1155700" y="1535113"/>
            <a:ext cx="68326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Read each sentence and identify the basket and the basic bike. Then mouse-click to see if you got it right.</a:t>
            </a:r>
          </a:p>
        </p:txBody>
      </p:sp>
      <p:sp>
        <p:nvSpPr>
          <p:cNvPr id="304135" name="Text Box 7"/>
          <p:cNvSpPr txBox="1">
            <a:spLocks noChangeArrowheads="1"/>
          </p:cNvSpPr>
          <p:nvPr/>
        </p:nvSpPr>
        <p:spPr bwMode="auto">
          <a:xfrm>
            <a:off x="1863725" y="4435475"/>
            <a:ext cx="6034088"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Basket:</a:t>
            </a:r>
            <a:r>
              <a:rPr lang="en-US" sz="2000"/>
              <a:t> </a:t>
            </a:r>
            <a:r>
              <a:rPr lang="en-US" sz="2000">
                <a:solidFill>
                  <a:schemeClr val="accent1"/>
                </a:solidFill>
              </a:rPr>
              <a:t>the local ice cream shop</a:t>
            </a:r>
          </a:p>
          <a:p>
            <a:r>
              <a:rPr lang="en-US" sz="2000">
                <a:solidFill>
                  <a:schemeClr val="tx1"/>
                </a:solidFill>
              </a:rPr>
              <a:t>Basic bike:</a:t>
            </a:r>
            <a:r>
              <a:rPr lang="en-US" sz="2000"/>
              <a:t> </a:t>
            </a:r>
            <a:r>
              <a:rPr lang="en-US" sz="2000">
                <a:solidFill>
                  <a:srgbClr val="3333CC"/>
                </a:solidFill>
              </a:rPr>
              <a:t>Scoops features home made waffle cones. </a:t>
            </a:r>
            <a:endParaRPr lang="en-US" sz="2000">
              <a:solidFill>
                <a:schemeClr val="hlink"/>
              </a:solidFill>
            </a:endParaRPr>
          </a:p>
        </p:txBody>
      </p:sp>
      <p:sp>
        <p:nvSpPr>
          <p:cNvPr id="54277" name="Text Box 10"/>
          <p:cNvSpPr txBox="1">
            <a:spLocks noChangeArrowheads="1"/>
          </p:cNvSpPr>
          <p:nvPr/>
        </p:nvSpPr>
        <p:spPr bwMode="auto">
          <a:xfrm>
            <a:off x="1123950" y="2503488"/>
            <a:ext cx="5827713" cy="396875"/>
          </a:xfrm>
          <a:prstGeom prst="rect">
            <a:avLst/>
          </a:prstGeom>
          <a:noFill/>
          <a:ln w="9525">
            <a:noFill/>
            <a:miter lim="800000"/>
            <a:headEnd/>
            <a:tailEnd/>
          </a:ln>
        </p:spPr>
        <p:txBody>
          <a:bodyPr wrap="none">
            <a:spAutoFit/>
          </a:bodyPr>
          <a:lstStyle/>
          <a:p>
            <a:r>
              <a:rPr lang="en-US" sz="2000">
                <a:solidFill>
                  <a:srgbClr val="3333CC"/>
                </a:solidFill>
              </a:rPr>
              <a:t>Since last April, the company has hired 75 people.</a:t>
            </a:r>
          </a:p>
        </p:txBody>
      </p:sp>
      <p:sp>
        <p:nvSpPr>
          <p:cNvPr id="304139" name="Text Box 11"/>
          <p:cNvSpPr txBox="1">
            <a:spLocks noChangeArrowheads="1"/>
          </p:cNvSpPr>
          <p:nvPr/>
        </p:nvSpPr>
        <p:spPr bwMode="auto">
          <a:xfrm>
            <a:off x="1919288" y="2911475"/>
            <a:ext cx="5305425" cy="701675"/>
          </a:xfrm>
          <a:prstGeom prst="rect">
            <a:avLst/>
          </a:prstGeom>
          <a:noFill/>
          <a:ln w="9525">
            <a:noFill/>
            <a:miter lim="800000"/>
            <a:headEnd/>
            <a:tailEnd/>
          </a:ln>
        </p:spPr>
        <p:txBody>
          <a:bodyPr wrap="none">
            <a:spAutoFit/>
          </a:bodyPr>
          <a:lstStyle/>
          <a:p>
            <a:r>
              <a:rPr lang="en-US" sz="2000">
                <a:solidFill>
                  <a:schemeClr val="tx1"/>
                </a:solidFill>
              </a:rPr>
              <a:t>Basket:</a:t>
            </a:r>
            <a:r>
              <a:rPr lang="en-US" sz="2000"/>
              <a:t> </a:t>
            </a:r>
            <a:r>
              <a:rPr lang="en-US" sz="2000">
                <a:solidFill>
                  <a:schemeClr val="accent1"/>
                </a:solidFill>
              </a:rPr>
              <a:t>Since last April</a:t>
            </a:r>
          </a:p>
          <a:p>
            <a:r>
              <a:rPr lang="en-US" sz="2000">
                <a:solidFill>
                  <a:schemeClr val="tx1"/>
                </a:solidFill>
              </a:rPr>
              <a:t>Basic bike:</a:t>
            </a:r>
            <a:r>
              <a:rPr lang="en-US" sz="2000"/>
              <a:t> </a:t>
            </a:r>
            <a:r>
              <a:rPr lang="en-US" sz="2000">
                <a:solidFill>
                  <a:srgbClr val="3333CC"/>
                </a:solidFill>
              </a:rPr>
              <a:t>the company has hired 75 people.</a:t>
            </a:r>
          </a:p>
        </p:txBody>
      </p:sp>
      <p:sp>
        <p:nvSpPr>
          <p:cNvPr id="54279" name="Text Box 12"/>
          <p:cNvSpPr txBox="1">
            <a:spLocks noChangeArrowheads="1"/>
          </p:cNvSpPr>
          <p:nvPr/>
        </p:nvSpPr>
        <p:spPr bwMode="auto">
          <a:xfrm>
            <a:off x="1096963" y="3768725"/>
            <a:ext cx="6948487" cy="701675"/>
          </a:xfrm>
          <a:prstGeom prst="rect">
            <a:avLst/>
          </a:prstGeom>
          <a:noFill/>
          <a:ln w="9525">
            <a:noFill/>
            <a:miter lim="800000"/>
            <a:headEnd/>
            <a:tailEnd/>
          </a:ln>
        </p:spPr>
        <p:txBody>
          <a:bodyPr>
            <a:spAutoFit/>
          </a:bodyPr>
          <a:lstStyle/>
          <a:p>
            <a:r>
              <a:rPr lang="en-US" sz="2000">
                <a:solidFill>
                  <a:srgbClr val="3333CC"/>
                </a:solidFill>
              </a:rPr>
              <a:t>Scoops, the local ice cream shop, features home made waffle cones.</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4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4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5" grpId="0" autoUpdateAnimBg="0"/>
      <p:bldP spid="304139"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219200" y="838200"/>
            <a:ext cx="6515100" cy="519113"/>
          </a:xfrm>
          <a:prstGeom prst="rect">
            <a:avLst/>
          </a:prstGeom>
          <a:noFill/>
          <a:ln w="9525">
            <a:noFill/>
            <a:miter lim="800000"/>
            <a:headEnd/>
            <a:tailEnd/>
          </a:ln>
        </p:spPr>
        <p:txBody>
          <a:bodyPr>
            <a:spAutoFit/>
          </a:bodyPr>
          <a:lstStyle/>
          <a:p>
            <a:pPr>
              <a:spcBef>
                <a:spcPct val="50000"/>
              </a:spcBef>
            </a:pPr>
            <a:r>
              <a:rPr lang="en-US" sz="2800">
                <a:solidFill>
                  <a:schemeClr val="tx2"/>
                </a:solidFill>
              </a:rPr>
              <a:t>Try It Out</a:t>
            </a:r>
          </a:p>
        </p:txBody>
      </p:sp>
      <p:sp>
        <p:nvSpPr>
          <p:cNvPr id="55299" name="Text Box 3"/>
          <p:cNvSpPr txBox="1">
            <a:spLocks noChangeArrowheads="1"/>
          </p:cNvSpPr>
          <p:nvPr/>
        </p:nvSpPr>
        <p:spPr bwMode="auto">
          <a:xfrm>
            <a:off x="1155700" y="1535113"/>
            <a:ext cx="68326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Identify the basket and the basic bike. Then mouse-click to see if you got it right.</a:t>
            </a:r>
          </a:p>
        </p:txBody>
      </p:sp>
      <p:sp>
        <p:nvSpPr>
          <p:cNvPr id="317444" name="Text Box 4"/>
          <p:cNvSpPr txBox="1">
            <a:spLocks noChangeArrowheads="1"/>
          </p:cNvSpPr>
          <p:nvPr/>
        </p:nvSpPr>
        <p:spPr bwMode="auto">
          <a:xfrm>
            <a:off x="1779588" y="5197475"/>
            <a:ext cx="6034087"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Basket:</a:t>
            </a:r>
            <a:r>
              <a:rPr lang="en-US" sz="2000"/>
              <a:t> </a:t>
            </a:r>
            <a:r>
              <a:rPr lang="en-US" sz="2000">
                <a:solidFill>
                  <a:schemeClr val="accent1"/>
                </a:solidFill>
              </a:rPr>
              <a:t>not the past</a:t>
            </a:r>
          </a:p>
          <a:p>
            <a:r>
              <a:rPr lang="en-US" sz="2000">
                <a:solidFill>
                  <a:schemeClr val="tx1"/>
                </a:solidFill>
              </a:rPr>
              <a:t>Basic bike:</a:t>
            </a:r>
            <a:r>
              <a:rPr lang="en-US" sz="2000"/>
              <a:t> </a:t>
            </a:r>
            <a:r>
              <a:rPr lang="en-US" sz="2000">
                <a:solidFill>
                  <a:srgbClr val="3333CC"/>
                </a:solidFill>
              </a:rPr>
              <a:t>They are living in the present. </a:t>
            </a:r>
            <a:endParaRPr lang="en-US" sz="2000">
              <a:solidFill>
                <a:schemeClr val="hlink"/>
              </a:solidFill>
            </a:endParaRPr>
          </a:p>
        </p:txBody>
      </p:sp>
      <p:sp>
        <p:nvSpPr>
          <p:cNvPr id="55301" name="Text Box 5"/>
          <p:cNvSpPr txBox="1">
            <a:spLocks noChangeArrowheads="1"/>
          </p:cNvSpPr>
          <p:nvPr/>
        </p:nvSpPr>
        <p:spPr bwMode="auto">
          <a:xfrm>
            <a:off x="1109663" y="3689350"/>
            <a:ext cx="6119812" cy="396875"/>
          </a:xfrm>
          <a:prstGeom prst="rect">
            <a:avLst/>
          </a:prstGeom>
          <a:noFill/>
          <a:ln w="9525">
            <a:noFill/>
            <a:miter lim="800000"/>
            <a:headEnd/>
            <a:tailEnd/>
          </a:ln>
        </p:spPr>
        <p:txBody>
          <a:bodyPr wrap="none">
            <a:spAutoFit/>
          </a:bodyPr>
          <a:lstStyle/>
          <a:p>
            <a:r>
              <a:rPr lang="en-US" sz="2000">
                <a:solidFill>
                  <a:srgbClr val="3333CC"/>
                </a:solidFill>
              </a:rPr>
              <a:t>When I finish this paper, I will breathe a sigh of relief.</a:t>
            </a:r>
          </a:p>
        </p:txBody>
      </p:sp>
      <p:sp>
        <p:nvSpPr>
          <p:cNvPr id="317446" name="Text Box 6"/>
          <p:cNvSpPr txBox="1">
            <a:spLocks noChangeArrowheads="1"/>
          </p:cNvSpPr>
          <p:nvPr/>
        </p:nvSpPr>
        <p:spPr bwMode="auto">
          <a:xfrm>
            <a:off x="1962150" y="4056063"/>
            <a:ext cx="4627563" cy="701675"/>
          </a:xfrm>
          <a:prstGeom prst="rect">
            <a:avLst/>
          </a:prstGeom>
          <a:noFill/>
          <a:ln w="9525">
            <a:noFill/>
            <a:miter lim="800000"/>
            <a:headEnd/>
            <a:tailEnd/>
          </a:ln>
        </p:spPr>
        <p:txBody>
          <a:bodyPr wrap="none">
            <a:spAutoFit/>
          </a:bodyPr>
          <a:lstStyle/>
          <a:p>
            <a:r>
              <a:rPr lang="en-US" sz="2000">
                <a:solidFill>
                  <a:schemeClr val="tx1"/>
                </a:solidFill>
              </a:rPr>
              <a:t>Basket:</a:t>
            </a:r>
            <a:r>
              <a:rPr lang="en-US" sz="2000"/>
              <a:t> </a:t>
            </a:r>
            <a:r>
              <a:rPr lang="en-US" sz="2000">
                <a:solidFill>
                  <a:schemeClr val="accent1"/>
                </a:solidFill>
              </a:rPr>
              <a:t>When I finish this paper</a:t>
            </a:r>
          </a:p>
          <a:p>
            <a:r>
              <a:rPr lang="en-US" sz="2000">
                <a:solidFill>
                  <a:schemeClr val="tx1"/>
                </a:solidFill>
              </a:rPr>
              <a:t>Basic bike:</a:t>
            </a:r>
            <a:r>
              <a:rPr lang="en-US" sz="2000"/>
              <a:t> </a:t>
            </a:r>
            <a:r>
              <a:rPr lang="en-US" sz="2000">
                <a:solidFill>
                  <a:srgbClr val="3333CC"/>
                </a:solidFill>
              </a:rPr>
              <a:t>I will breathe a sigh of relief.</a:t>
            </a:r>
          </a:p>
        </p:txBody>
      </p:sp>
      <p:sp>
        <p:nvSpPr>
          <p:cNvPr id="55303" name="Text Box 7"/>
          <p:cNvSpPr txBox="1">
            <a:spLocks noChangeArrowheads="1"/>
          </p:cNvSpPr>
          <p:nvPr/>
        </p:nvSpPr>
        <p:spPr bwMode="auto">
          <a:xfrm>
            <a:off x="1096963" y="4848225"/>
            <a:ext cx="6948487" cy="396875"/>
          </a:xfrm>
          <a:prstGeom prst="rect">
            <a:avLst/>
          </a:prstGeom>
          <a:noFill/>
          <a:ln w="9525">
            <a:noFill/>
            <a:miter lim="800000"/>
            <a:headEnd/>
            <a:tailEnd/>
          </a:ln>
        </p:spPr>
        <p:txBody>
          <a:bodyPr>
            <a:spAutoFit/>
          </a:bodyPr>
          <a:lstStyle/>
          <a:p>
            <a:r>
              <a:rPr lang="en-US" sz="2000">
                <a:solidFill>
                  <a:srgbClr val="3333CC"/>
                </a:solidFill>
              </a:rPr>
              <a:t>They are living in the present, not the past. </a:t>
            </a:r>
            <a:r>
              <a:rPr lang="en-US" sz="2000"/>
              <a:t> </a:t>
            </a:r>
          </a:p>
        </p:txBody>
      </p:sp>
      <p:sp>
        <p:nvSpPr>
          <p:cNvPr id="55304" name="Text Box 10"/>
          <p:cNvSpPr txBox="1">
            <a:spLocks noChangeArrowheads="1"/>
          </p:cNvSpPr>
          <p:nvPr/>
        </p:nvSpPr>
        <p:spPr bwMode="auto">
          <a:xfrm>
            <a:off x="1133475" y="2354263"/>
            <a:ext cx="6877050" cy="701675"/>
          </a:xfrm>
          <a:prstGeom prst="rect">
            <a:avLst/>
          </a:prstGeom>
          <a:noFill/>
          <a:ln w="9525">
            <a:noFill/>
            <a:miter lim="800000"/>
            <a:headEnd/>
            <a:tailEnd/>
          </a:ln>
        </p:spPr>
        <p:txBody>
          <a:bodyPr>
            <a:spAutoFit/>
          </a:bodyPr>
          <a:lstStyle/>
          <a:p>
            <a:pPr>
              <a:spcBef>
                <a:spcPct val="50000"/>
              </a:spcBef>
            </a:pPr>
            <a:r>
              <a:rPr lang="en-US" sz="2000">
                <a:solidFill>
                  <a:srgbClr val="3333CC"/>
                </a:solidFill>
              </a:rPr>
              <a:t>Mandy</a:t>
            </a:r>
            <a:r>
              <a:rPr lang="en-US" sz="2000">
                <a:solidFill>
                  <a:srgbClr val="3333CC"/>
                </a:solidFill>
                <a:latin typeface="Times New Roman" pitchFamily="18" charset="0"/>
              </a:rPr>
              <a:t>’</a:t>
            </a:r>
            <a:r>
              <a:rPr lang="en-US" sz="2000">
                <a:solidFill>
                  <a:srgbClr val="3333CC"/>
                </a:solidFill>
              </a:rPr>
              <a:t>s art gallery, which opens this weekend, features local artists. </a:t>
            </a:r>
          </a:p>
        </p:txBody>
      </p:sp>
      <p:sp>
        <p:nvSpPr>
          <p:cNvPr id="317451" name="Text Box 11"/>
          <p:cNvSpPr txBox="1">
            <a:spLocks noChangeArrowheads="1"/>
          </p:cNvSpPr>
          <p:nvPr/>
        </p:nvSpPr>
        <p:spPr bwMode="auto">
          <a:xfrm>
            <a:off x="1987550" y="2946400"/>
            <a:ext cx="6523038"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Basket:</a:t>
            </a:r>
            <a:r>
              <a:rPr lang="en-US" sz="2000"/>
              <a:t> </a:t>
            </a:r>
            <a:r>
              <a:rPr lang="en-US" sz="2000">
                <a:solidFill>
                  <a:schemeClr val="accent1"/>
                </a:solidFill>
              </a:rPr>
              <a:t>which opens this weekend</a:t>
            </a:r>
          </a:p>
          <a:p>
            <a:r>
              <a:rPr lang="en-US" sz="2000">
                <a:solidFill>
                  <a:schemeClr val="tx1"/>
                </a:solidFill>
              </a:rPr>
              <a:t>Basic bike:</a:t>
            </a:r>
            <a:r>
              <a:rPr lang="en-US" sz="2000"/>
              <a:t> </a:t>
            </a:r>
            <a:r>
              <a:rPr lang="en-US" sz="2000">
                <a:solidFill>
                  <a:srgbClr val="3333CC"/>
                </a:solidFill>
              </a:rPr>
              <a:t>The art gallery features local artists.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4" grpId="0" autoUpdateAnimBg="0"/>
      <p:bldP spid="317446" grpId="0" autoUpdateAnimBg="0"/>
      <p:bldP spid="317451"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EEF4FC"/>
        </a:soli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685800" y="838200"/>
            <a:ext cx="7689850" cy="5370513"/>
          </a:xfrm>
          <a:prstGeom prst="rect">
            <a:avLst/>
          </a:prstGeom>
          <a:noFill/>
          <a:ln w="38100">
            <a:solidFill>
              <a:schemeClr val="tx2"/>
            </a:solidFill>
            <a:miter lim="800000"/>
            <a:headEnd/>
            <a:tailEnd/>
          </a:ln>
        </p:spPr>
        <p:txBody>
          <a:bodyPr>
            <a:spAutoFit/>
          </a:bodyPr>
          <a:lstStyle/>
          <a:p>
            <a:pPr>
              <a:spcBef>
                <a:spcPct val="20000"/>
              </a:spcBef>
            </a:pPr>
            <a:endParaRPr lang="en-US" sz="800">
              <a:solidFill>
                <a:schemeClr val="tx2"/>
              </a:solidFill>
            </a:endParaRPr>
          </a:p>
          <a:p>
            <a:pPr>
              <a:spcBef>
                <a:spcPct val="20000"/>
              </a:spcBef>
            </a:pPr>
            <a:r>
              <a:rPr lang="en-US" sz="2800">
                <a:solidFill>
                  <a:schemeClr val="tx2"/>
                </a:solidFill>
              </a:rPr>
              <a:t>	       		</a:t>
            </a:r>
            <a:r>
              <a:rPr lang="en-US" sz="3200" b="1">
                <a:solidFill>
                  <a:schemeClr val="tx2"/>
                </a:solidFill>
              </a:rPr>
              <a:t>SUMMARY</a:t>
            </a:r>
            <a:r>
              <a:rPr lang="en-US" sz="2800" b="1">
                <a:solidFill>
                  <a:schemeClr val="tx2"/>
                </a:solidFill>
              </a:rPr>
              <a:t> </a:t>
            </a:r>
          </a:p>
          <a:p>
            <a:pPr>
              <a:spcBef>
                <a:spcPct val="70000"/>
              </a:spcBef>
            </a:pPr>
            <a:r>
              <a:rPr lang="en-US" sz="2000" b="1">
                <a:solidFill>
                  <a:schemeClr val="tx1"/>
                </a:solidFill>
                <a:latin typeface="Microsoft Sans Serif" pitchFamily="34" charset="0"/>
                <a:cs typeface="Microsoft Sans Serif" pitchFamily="34" charset="0"/>
                <a:sym typeface="CommonBullets" pitchFamily="34" charset="2"/>
              </a:rPr>
              <a:t>      </a:t>
            </a:r>
            <a:r>
              <a:rPr lang="en-US" sz="2000">
                <a:solidFill>
                  <a:schemeClr val="tx1"/>
                </a:solidFill>
              </a:rPr>
              <a:t>A sentence has two wheels.</a:t>
            </a:r>
          </a:p>
          <a:p>
            <a:pPr>
              <a:spcBef>
                <a:spcPct val="20000"/>
              </a:spcBef>
            </a:pPr>
            <a:r>
              <a:rPr lang="en-US" sz="2000">
                <a:solidFill>
                  <a:schemeClr val="tx1"/>
                </a:solidFill>
                <a:latin typeface="Microsoft Sans Serif" pitchFamily="34" charset="0"/>
                <a:cs typeface="Microsoft Sans Serif" pitchFamily="34" charset="0"/>
                <a:sym typeface="CommonBullets" pitchFamily="34" charset="2"/>
              </a:rPr>
              <a:t>      </a:t>
            </a:r>
            <a:r>
              <a:rPr lang="en-US" sz="2000">
                <a:solidFill>
                  <a:schemeClr val="tx1"/>
                </a:solidFill>
              </a:rPr>
              <a:t>The subject wheel tells </a:t>
            </a:r>
            <a:r>
              <a:rPr lang="en-US" sz="2000" i="1">
                <a:solidFill>
                  <a:schemeClr val="tx1"/>
                </a:solidFill>
              </a:rPr>
              <a:t>who or what</a:t>
            </a:r>
            <a:r>
              <a:rPr lang="en-US" sz="2000">
                <a:solidFill>
                  <a:schemeClr val="tx1"/>
                </a:solidFill>
              </a:rPr>
              <a:t>.</a:t>
            </a:r>
          </a:p>
          <a:p>
            <a:pPr>
              <a:spcBef>
                <a:spcPct val="20000"/>
              </a:spcBef>
            </a:pPr>
            <a:r>
              <a:rPr lang="en-US" sz="2000">
                <a:solidFill>
                  <a:schemeClr val="tx1"/>
                </a:solidFill>
                <a:latin typeface="Microsoft Sans Serif" pitchFamily="34" charset="0"/>
                <a:cs typeface="Microsoft Sans Serif" pitchFamily="34" charset="0"/>
                <a:sym typeface="CommonBullets" pitchFamily="34" charset="2"/>
              </a:rPr>
              <a:t>      </a:t>
            </a:r>
            <a:r>
              <a:rPr lang="en-US" sz="2000">
                <a:solidFill>
                  <a:schemeClr val="tx1"/>
                </a:solidFill>
              </a:rPr>
              <a:t>The predicate wheel tells </a:t>
            </a:r>
            <a:r>
              <a:rPr lang="en-US" sz="2000" i="1">
                <a:solidFill>
                  <a:schemeClr val="tx1"/>
                </a:solidFill>
              </a:rPr>
              <a:t>what about it</a:t>
            </a:r>
            <a:r>
              <a:rPr lang="en-US" sz="2000">
                <a:solidFill>
                  <a:schemeClr val="tx1"/>
                </a:solidFill>
              </a:rPr>
              <a:t>. </a:t>
            </a:r>
          </a:p>
          <a:p>
            <a:pPr>
              <a:spcBef>
                <a:spcPct val="20000"/>
              </a:spcBef>
              <a:buFont typeface="CommonBullets" pitchFamily="34" charset="2"/>
              <a:buNone/>
            </a:pPr>
            <a:r>
              <a:rPr lang="en-US" sz="2000">
                <a:solidFill>
                  <a:schemeClr val="tx1"/>
                </a:solidFill>
              </a:rPr>
              <a:t>     </a:t>
            </a:r>
            <a:r>
              <a:rPr lang="en-US" sz="2000">
                <a:solidFill>
                  <a:schemeClr val="tx1"/>
                </a:solidFill>
                <a:latin typeface="Microsoft Sans Serif" pitchFamily="34" charset="0"/>
                <a:cs typeface="Microsoft Sans Serif" pitchFamily="34" charset="0"/>
                <a:sym typeface="CommonBullets" pitchFamily="34" charset="2"/>
              </a:rPr>
              <a:t></a:t>
            </a:r>
            <a:r>
              <a:rPr lang="en-US" sz="2000">
                <a:solidFill>
                  <a:schemeClr val="tx1"/>
                </a:solidFill>
              </a:rPr>
              <a:t> These 2 wheels connect to form a stable structure. </a:t>
            </a:r>
          </a:p>
          <a:p>
            <a:pPr>
              <a:spcBef>
                <a:spcPct val="20000"/>
              </a:spcBef>
              <a:buFont typeface="CommonBullets" pitchFamily="34" charset="2"/>
              <a:buChar char="!"/>
            </a:pPr>
            <a:endParaRPr lang="en-US" sz="2000">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a:p>
            <a:pPr>
              <a:spcBef>
                <a:spcPct val="20000"/>
              </a:spcBef>
              <a:buFont typeface="CommonBullets" pitchFamily="34" charset="2"/>
              <a:buChar char="!"/>
            </a:pPr>
            <a:endParaRPr lang="en-US" sz="2000" b="1">
              <a:solidFill>
                <a:schemeClr val="tx1"/>
              </a:solidFill>
            </a:endParaRPr>
          </a:p>
        </p:txBody>
      </p:sp>
      <p:pic>
        <p:nvPicPr>
          <p:cNvPr id="56323" name="Picture 5" descr="PamBiketrans"/>
          <p:cNvPicPr>
            <a:picLocks noChangeAspect="1" noChangeArrowheads="1"/>
          </p:cNvPicPr>
          <p:nvPr/>
        </p:nvPicPr>
        <p:blipFill>
          <a:blip r:embed="rId3" cstate="print"/>
          <a:srcRect/>
          <a:stretch>
            <a:fillRect/>
          </a:stretch>
        </p:blipFill>
        <p:spPr bwMode="auto">
          <a:xfrm>
            <a:off x="2538413" y="3495675"/>
            <a:ext cx="4038600" cy="25146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EEF4FC"/>
        </a:solidFill>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777875" y="838200"/>
            <a:ext cx="7758113" cy="5432425"/>
          </a:xfrm>
          <a:prstGeom prst="rect">
            <a:avLst/>
          </a:prstGeom>
          <a:noFill/>
          <a:ln w="38100">
            <a:solidFill>
              <a:schemeClr val="tx2"/>
            </a:solidFill>
            <a:miter lim="800000"/>
            <a:headEnd/>
            <a:tailEnd/>
          </a:ln>
        </p:spPr>
        <p:txBody>
          <a:bodyPr>
            <a:spAutoFit/>
          </a:bodyPr>
          <a:lstStyle/>
          <a:p>
            <a:pPr>
              <a:spcBef>
                <a:spcPct val="50000"/>
              </a:spcBef>
            </a:pPr>
            <a:endParaRPr lang="en-US" b="1">
              <a:solidFill>
                <a:schemeClr val="tx2"/>
              </a:solidFill>
            </a:endParaRPr>
          </a:p>
          <a:p>
            <a:r>
              <a:rPr lang="en-US" b="1">
                <a:solidFill>
                  <a:schemeClr val="tx2"/>
                </a:solidFill>
              </a:rPr>
              <a:t>			</a:t>
            </a:r>
            <a:r>
              <a:rPr lang="en-US" sz="2000">
                <a:solidFill>
                  <a:schemeClr val="tx1"/>
                </a:solidFill>
              </a:rPr>
              <a:t> 	</a:t>
            </a: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a:p>
            <a:pPr>
              <a:spcBef>
                <a:spcPct val="50000"/>
              </a:spcBef>
            </a:pPr>
            <a:endParaRPr lang="en-US" sz="2000">
              <a:solidFill>
                <a:schemeClr val="tx1"/>
              </a:solidFill>
            </a:endParaRPr>
          </a:p>
        </p:txBody>
      </p:sp>
      <p:sp>
        <p:nvSpPr>
          <p:cNvPr id="57347" name="Text Box 4"/>
          <p:cNvSpPr txBox="1">
            <a:spLocks noChangeArrowheads="1"/>
          </p:cNvSpPr>
          <p:nvPr/>
        </p:nvSpPr>
        <p:spPr bwMode="auto">
          <a:xfrm>
            <a:off x="1504950" y="1730375"/>
            <a:ext cx="6316663"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Once you have a stable bike, you can add baskets to the front, middle, or back.</a:t>
            </a:r>
            <a:endParaRPr lang="en-US"/>
          </a:p>
        </p:txBody>
      </p:sp>
      <p:sp>
        <p:nvSpPr>
          <p:cNvPr id="57348" name="Text Box 5"/>
          <p:cNvSpPr txBox="1">
            <a:spLocks noChangeArrowheads="1"/>
          </p:cNvSpPr>
          <p:nvPr/>
        </p:nvSpPr>
        <p:spPr bwMode="auto">
          <a:xfrm>
            <a:off x="3208338" y="2741613"/>
            <a:ext cx="4529137" cy="701675"/>
          </a:xfrm>
          <a:prstGeom prst="rect">
            <a:avLst/>
          </a:prstGeom>
          <a:noFill/>
          <a:ln w="9525">
            <a:noFill/>
            <a:miter lim="800000"/>
            <a:headEnd/>
            <a:tailEnd/>
          </a:ln>
        </p:spPr>
        <p:txBody>
          <a:bodyPr>
            <a:spAutoFit/>
          </a:bodyPr>
          <a:lstStyle/>
          <a:p>
            <a:pPr>
              <a:spcBef>
                <a:spcPct val="50000"/>
              </a:spcBef>
            </a:pPr>
            <a:r>
              <a:rPr lang="en-US" sz="2000">
                <a:solidFill>
                  <a:srgbClr val="3333CC"/>
                </a:solidFill>
              </a:rPr>
              <a:t>When the game was over, they danced in the streets. </a:t>
            </a:r>
            <a:endParaRPr lang="en-US"/>
          </a:p>
        </p:txBody>
      </p:sp>
      <p:sp>
        <p:nvSpPr>
          <p:cNvPr id="57349" name="Text Box 6"/>
          <p:cNvSpPr txBox="1">
            <a:spLocks noChangeArrowheads="1"/>
          </p:cNvSpPr>
          <p:nvPr/>
        </p:nvSpPr>
        <p:spPr bwMode="auto">
          <a:xfrm>
            <a:off x="3206750" y="3727450"/>
            <a:ext cx="4403725" cy="701675"/>
          </a:xfrm>
          <a:prstGeom prst="rect">
            <a:avLst/>
          </a:prstGeom>
          <a:noFill/>
          <a:ln w="9525">
            <a:noFill/>
            <a:miter lim="800000"/>
            <a:headEnd/>
            <a:tailEnd/>
          </a:ln>
        </p:spPr>
        <p:txBody>
          <a:bodyPr>
            <a:spAutoFit/>
          </a:bodyPr>
          <a:lstStyle/>
          <a:p>
            <a:pPr>
              <a:spcBef>
                <a:spcPct val="20000"/>
              </a:spcBef>
              <a:buFont typeface="CommonBullets" pitchFamily="34" charset="2"/>
              <a:buNone/>
            </a:pPr>
            <a:r>
              <a:rPr lang="en-US" sz="2000">
                <a:solidFill>
                  <a:srgbClr val="3333CC"/>
                </a:solidFill>
              </a:rPr>
              <a:t>Music, blaring from the second story window, woke us up. </a:t>
            </a:r>
            <a:endParaRPr lang="en-US"/>
          </a:p>
        </p:txBody>
      </p:sp>
      <p:sp>
        <p:nvSpPr>
          <p:cNvPr id="57350" name="Text Box 7"/>
          <p:cNvSpPr txBox="1">
            <a:spLocks noChangeArrowheads="1"/>
          </p:cNvSpPr>
          <p:nvPr/>
        </p:nvSpPr>
        <p:spPr bwMode="auto">
          <a:xfrm>
            <a:off x="3205163" y="4713288"/>
            <a:ext cx="4670425" cy="701675"/>
          </a:xfrm>
          <a:prstGeom prst="rect">
            <a:avLst/>
          </a:prstGeom>
          <a:noFill/>
          <a:ln w="9525">
            <a:noFill/>
            <a:miter lim="800000"/>
            <a:headEnd/>
            <a:tailEnd/>
          </a:ln>
        </p:spPr>
        <p:txBody>
          <a:bodyPr>
            <a:spAutoFit/>
          </a:bodyPr>
          <a:lstStyle/>
          <a:p>
            <a:pPr>
              <a:spcBef>
                <a:spcPct val="50000"/>
              </a:spcBef>
            </a:pPr>
            <a:r>
              <a:rPr lang="en-US" sz="2000">
                <a:solidFill>
                  <a:srgbClr val="3333CC"/>
                </a:solidFill>
              </a:rPr>
              <a:t>We put an ad in the Lake Norman Times, our local newspaper.</a:t>
            </a:r>
            <a:endParaRPr lang="en-US"/>
          </a:p>
        </p:txBody>
      </p:sp>
      <p:sp>
        <p:nvSpPr>
          <p:cNvPr id="57351" name="Text Box 8"/>
          <p:cNvSpPr txBox="1">
            <a:spLocks noChangeArrowheads="1"/>
          </p:cNvSpPr>
          <p:nvPr/>
        </p:nvSpPr>
        <p:spPr bwMode="auto">
          <a:xfrm>
            <a:off x="3395663" y="1096963"/>
            <a:ext cx="2322512" cy="579437"/>
          </a:xfrm>
          <a:prstGeom prst="rect">
            <a:avLst/>
          </a:prstGeom>
          <a:noFill/>
          <a:ln w="9525">
            <a:noFill/>
            <a:miter lim="800000"/>
            <a:headEnd/>
            <a:tailEnd/>
          </a:ln>
        </p:spPr>
        <p:txBody>
          <a:bodyPr>
            <a:spAutoFit/>
          </a:bodyPr>
          <a:lstStyle/>
          <a:p>
            <a:pPr>
              <a:spcBef>
                <a:spcPct val="50000"/>
              </a:spcBef>
            </a:pPr>
            <a:r>
              <a:rPr lang="en-US" sz="3200" b="1">
                <a:solidFill>
                  <a:schemeClr val="tx2"/>
                </a:solidFill>
              </a:rPr>
              <a:t>SUMMARY</a:t>
            </a:r>
          </a:p>
        </p:txBody>
      </p:sp>
      <p:sp>
        <p:nvSpPr>
          <p:cNvPr id="57352" name="Text Box 9"/>
          <p:cNvSpPr txBox="1">
            <a:spLocks noChangeArrowheads="1"/>
          </p:cNvSpPr>
          <p:nvPr/>
        </p:nvSpPr>
        <p:spPr bwMode="auto">
          <a:xfrm>
            <a:off x="1814513" y="3122613"/>
            <a:ext cx="633412" cy="457200"/>
          </a:xfrm>
          <a:prstGeom prst="rect">
            <a:avLst/>
          </a:prstGeom>
          <a:noFill/>
          <a:ln w="9525">
            <a:noFill/>
            <a:miter lim="800000"/>
            <a:headEnd/>
            <a:tailEnd/>
          </a:ln>
        </p:spPr>
        <p:txBody>
          <a:bodyPr>
            <a:spAutoFit/>
          </a:bodyPr>
          <a:lstStyle/>
          <a:p>
            <a:pPr>
              <a:spcBef>
                <a:spcPct val="50000"/>
              </a:spcBef>
            </a:pPr>
            <a:endParaRPr lang="en-US"/>
          </a:p>
        </p:txBody>
      </p:sp>
      <p:pic>
        <p:nvPicPr>
          <p:cNvPr id="57353" name="Picture 10" descr="BikeBasketfront"/>
          <p:cNvPicPr>
            <a:picLocks noChangeAspect="1" noChangeArrowheads="1"/>
          </p:cNvPicPr>
          <p:nvPr/>
        </p:nvPicPr>
        <p:blipFill>
          <a:blip r:embed="rId3" cstate="print"/>
          <a:srcRect/>
          <a:stretch>
            <a:fillRect/>
          </a:stretch>
        </p:blipFill>
        <p:spPr bwMode="auto">
          <a:xfrm>
            <a:off x="1752600" y="2730500"/>
            <a:ext cx="1190625" cy="715963"/>
          </a:xfrm>
          <a:prstGeom prst="rect">
            <a:avLst/>
          </a:prstGeom>
          <a:noFill/>
          <a:ln w="9525">
            <a:noFill/>
            <a:miter lim="800000"/>
            <a:headEnd/>
            <a:tailEnd/>
          </a:ln>
        </p:spPr>
      </p:pic>
      <p:sp>
        <p:nvSpPr>
          <p:cNvPr id="57354" name="Text Box 11"/>
          <p:cNvSpPr txBox="1">
            <a:spLocks noChangeArrowheads="1"/>
          </p:cNvSpPr>
          <p:nvPr/>
        </p:nvSpPr>
        <p:spPr bwMode="auto">
          <a:xfrm>
            <a:off x="1955800" y="3981450"/>
            <a:ext cx="1082675" cy="457200"/>
          </a:xfrm>
          <a:prstGeom prst="rect">
            <a:avLst/>
          </a:prstGeom>
          <a:noFill/>
          <a:ln w="9525">
            <a:noFill/>
            <a:miter lim="800000"/>
            <a:headEnd/>
            <a:tailEnd/>
          </a:ln>
        </p:spPr>
        <p:txBody>
          <a:bodyPr>
            <a:spAutoFit/>
          </a:bodyPr>
          <a:lstStyle/>
          <a:p>
            <a:pPr>
              <a:spcBef>
                <a:spcPct val="50000"/>
              </a:spcBef>
            </a:pPr>
            <a:endParaRPr lang="en-US"/>
          </a:p>
        </p:txBody>
      </p:sp>
      <p:pic>
        <p:nvPicPr>
          <p:cNvPr id="57355" name="Picture 12" descr="BikeBasketmiddle"/>
          <p:cNvPicPr>
            <a:picLocks noChangeAspect="1" noChangeArrowheads="1"/>
          </p:cNvPicPr>
          <p:nvPr/>
        </p:nvPicPr>
        <p:blipFill>
          <a:blip r:embed="rId4" cstate="print"/>
          <a:srcRect/>
          <a:stretch>
            <a:fillRect/>
          </a:stretch>
        </p:blipFill>
        <p:spPr bwMode="auto">
          <a:xfrm>
            <a:off x="1662113" y="3676650"/>
            <a:ext cx="1255712" cy="685800"/>
          </a:xfrm>
          <a:prstGeom prst="rect">
            <a:avLst/>
          </a:prstGeom>
          <a:noFill/>
          <a:ln w="9525">
            <a:noFill/>
            <a:miter lim="800000"/>
            <a:headEnd/>
            <a:tailEnd/>
          </a:ln>
        </p:spPr>
      </p:pic>
      <p:sp>
        <p:nvSpPr>
          <p:cNvPr id="57356" name="Text Box 13"/>
          <p:cNvSpPr txBox="1">
            <a:spLocks noChangeArrowheads="1"/>
          </p:cNvSpPr>
          <p:nvPr/>
        </p:nvSpPr>
        <p:spPr bwMode="auto">
          <a:xfrm>
            <a:off x="1701800" y="5064125"/>
            <a:ext cx="1027113" cy="457200"/>
          </a:xfrm>
          <a:prstGeom prst="rect">
            <a:avLst/>
          </a:prstGeom>
          <a:noFill/>
          <a:ln w="9525">
            <a:noFill/>
            <a:miter lim="800000"/>
            <a:headEnd/>
            <a:tailEnd/>
          </a:ln>
        </p:spPr>
        <p:txBody>
          <a:bodyPr>
            <a:spAutoFit/>
          </a:bodyPr>
          <a:lstStyle/>
          <a:p>
            <a:pPr>
              <a:spcBef>
                <a:spcPct val="50000"/>
              </a:spcBef>
            </a:pPr>
            <a:endParaRPr lang="en-US"/>
          </a:p>
        </p:txBody>
      </p:sp>
      <p:pic>
        <p:nvPicPr>
          <p:cNvPr id="57357" name="Picture 14" descr="bikeback"/>
          <p:cNvPicPr>
            <a:picLocks noChangeAspect="1" noChangeArrowheads="1"/>
          </p:cNvPicPr>
          <p:nvPr/>
        </p:nvPicPr>
        <p:blipFill>
          <a:blip r:embed="rId5" cstate="print"/>
          <a:srcRect/>
          <a:stretch>
            <a:fillRect/>
          </a:stretch>
        </p:blipFill>
        <p:spPr bwMode="auto">
          <a:xfrm>
            <a:off x="1711325" y="4692650"/>
            <a:ext cx="1295400" cy="739775"/>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EEF4FC"/>
        </a:solidFill>
        <a:effectLst/>
      </p:bgPr>
    </p:bg>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714375" y="838200"/>
            <a:ext cx="7702550" cy="5270500"/>
          </a:xfrm>
          <a:prstGeom prst="rect">
            <a:avLst/>
          </a:prstGeom>
          <a:noFill/>
          <a:ln w="38100">
            <a:solidFill>
              <a:schemeClr val="tx2"/>
            </a:solidFill>
            <a:miter lim="800000"/>
            <a:headEnd/>
            <a:tailEnd/>
          </a:ln>
        </p:spPr>
        <p:txBody>
          <a:bodyPr>
            <a:spAutoFit/>
          </a:bodyPr>
          <a:lstStyle/>
          <a:p>
            <a:pPr>
              <a:spcBef>
                <a:spcPct val="20000"/>
              </a:spcBef>
            </a:pPr>
            <a:endParaRPr lang="en-US" sz="800">
              <a:solidFill>
                <a:schemeClr val="tx2"/>
              </a:solidFill>
            </a:endParaRPr>
          </a:p>
          <a:p>
            <a:pPr>
              <a:spcBef>
                <a:spcPct val="20000"/>
              </a:spcBef>
            </a:pPr>
            <a:r>
              <a:rPr lang="en-US" sz="2800">
                <a:solidFill>
                  <a:schemeClr val="tx2"/>
                </a:solidFill>
              </a:rPr>
              <a:t>	  </a:t>
            </a:r>
            <a:r>
              <a:rPr lang="en-US" sz="2800" b="1">
                <a:solidFill>
                  <a:schemeClr val="tx2"/>
                </a:solidFill>
              </a:rPr>
              <a:t>BIKE AND BASKET BENEFITS</a:t>
            </a:r>
            <a:r>
              <a:rPr lang="en-US" sz="2800">
                <a:solidFill>
                  <a:schemeClr val="tx2"/>
                </a:solidFill>
              </a:rPr>
              <a:t> </a:t>
            </a:r>
            <a:r>
              <a:rPr lang="en-US" sz="2800">
                <a:solidFill>
                  <a:schemeClr val="tx1"/>
                </a:solidFill>
              </a:rPr>
              <a:t>    </a:t>
            </a:r>
          </a:p>
          <a:p>
            <a:pPr>
              <a:lnSpc>
                <a:spcPct val="45000"/>
              </a:lnSpc>
              <a:spcBef>
                <a:spcPct val="35000"/>
              </a:spcBef>
              <a:spcAft>
                <a:spcPct val="25000"/>
              </a:spcAft>
              <a:buFont typeface="CommonBullets" pitchFamily="34" charset="2"/>
              <a:buNone/>
            </a:pPr>
            <a:r>
              <a:rPr lang="en-US" sz="2000">
                <a:solidFill>
                  <a:schemeClr val="tx1"/>
                </a:solidFill>
              </a:rPr>
              <a:t> 	</a:t>
            </a:r>
          </a:p>
          <a:p>
            <a:pPr>
              <a:spcBef>
                <a:spcPct val="20000"/>
              </a:spcBef>
              <a:spcAft>
                <a:spcPct val="40000"/>
              </a:spcAft>
              <a:buFont typeface="CommonBullets" pitchFamily="34" charset="2"/>
              <a:buNone/>
            </a:pPr>
            <a:r>
              <a:rPr lang="en-US" sz="2000">
                <a:solidFill>
                  <a:schemeClr val="tx1"/>
                </a:solidFill>
              </a:rPr>
              <a:t>       </a:t>
            </a:r>
            <a:r>
              <a:rPr lang="en-US" sz="2000">
                <a:solidFill>
                  <a:schemeClr val="tx2"/>
                </a:solidFill>
                <a:latin typeface="Shruti" pitchFamily="34" charset="0"/>
                <a:sym typeface="Symbol" pitchFamily="18" charset="2"/>
              </a:rPr>
              <a:t> </a:t>
            </a:r>
            <a:r>
              <a:rPr lang="en-US" sz="2000">
                <a:solidFill>
                  <a:schemeClr val="tx1"/>
                </a:solidFill>
              </a:rPr>
              <a:t>You know how sentences work.</a:t>
            </a:r>
          </a:p>
          <a:p>
            <a:pPr>
              <a:spcBef>
                <a:spcPct val="20000"/>
              </a:spcBef>
              <a:buFont typeface="CommonBullets" pitchFamily="34" charset="2"/>
              <a:buNone/>
            </a:pPr>
            <a:r>
              <a:rPr lang="en-US" sz="2000">
                <a:solidFill>
                  <a:schemeClr val="tx1"/>
                </a:solidFill>
              </a:rPr>
              <a:t>       </a:t>
            </a:r>
            <a:r>
              <a:rPr lang="en-US" sz="2000">
                <a:solidFill>
                  <a:schemeClr val="tx2"/>
                </a:solidFill>
                <a:latin typeface="Shruti" pitchFamily="34" charset="0"/>
                <a:sym typeface="Symbol" pitchFamily="18" charset="2"/>
              </a:rPr>
              <a:t> </a:t>
            </a:r>
            <a:r>
              <a:rPr lang="en-US" sz="2000">
                <a:solidFill>
                  <a:schemeClr val="tx1"/>
                </a:solidFill>
              </a:rPr>
              <a:t>You know how to test for sentences: Ask if it has a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If it has, it</a:t>
            </a:r>
            <a:r>
              <a:rPr lang="en-US" sz="2000">
                <a:solidFill>
                  <a:schemeClr val="tx1"/>
                </a:solidFill>
                <a:latin typeface="Times New Roman" pitchFamily="18" charset="0"/>
              </a:rPr>
              <a:t>’</a:t>
            </a:r>
            <a:r>
              <a:rPr lang="en-US" sz="2000">
                <a:solidFill>
                  <a:schemeClr val="tx1"/>
                </a:solidFill>
              </a:rPr>
              <a:t>s a sentence.</a:t>
            </a:r>
          </a:p>
          <a:p>
            <a:pPr>
              <a:lnSpc>
                <a:spcPct val="50000"/>
              </a:lnSpc>
              <a:spcBef>
                <a:spcPct val="20000"/>
              </a:spcBef>
              <a:buFont typeface="CommonBullets" pitchFamily="34" charset="2"/>
              <a:buNone/>
            </a:pPr>
            <a:endParaRPr lang="en-US" sz="2000">
              <a:solidFill>
                <a:schemeClr val="tx1"/>
              </a:solidFill>
            </a:endParaRPr>
          </a:p>
          <a:p>
            <a:pPr>
              <a:spcBef>
                <a:spcPct val="20000"/>
              </a:spcBef>
              <a:buFont typeface="CommonBullets" pitchFamily="34" charset="2"/>
              <a:buNone/>
            </a:pPr>
            <a:r>
              <a:rPr lang="en-US" sz="2000">
                <a:solidFill>
                  <a:schemeClr val="tx1"/>
                </a:solidFill>
              </a:rPr>
              <a:t>       </a:t>
            </a:r>
            <a:r>
              <a:rPr lang="en-US" sz="2000">
                <a:solidFill>
                  <a:schemeClr val="tx2"/>
                </a:solidFill>
                <a:latin typeface="Shruti" pitchFamily="34" charset="0"/>
                <a:sym typeface="Symbol" pitchFamily="18" charset="2"/>
              </a:rPr>
              <a:t> </a:t>
            </a:r>
            <a:r>
              <a:rPr lang="en-US" sz="2000">
                <a:solidFill>
                  <a:schemeClr val="tx1"/>
                </a:solidFill>
              </a:rPr>
              <a:t>Use the same test to find fragments. If it doesn</a:t>
            </a:r>
            <a:r>
              <a:rPr lang="en-US" sz="2000">
                <a:solidFill>
                  <a:schemeClr val="tx1"/>
                </a:solidFill>
                <a:latin typeface="Times New Roman" pitchFamily="18" charset="0"/>
              </a:rPr>
              <a:t>’</a:t>
            </a:r>
            <a:r>
              <a:rPr lang="en-US" sz="2000">
                <a:solidFill>
                  <a:schemeClr val="tx1"/>
                </a:solidFill>
              </a:rPr>
              <a:t>t 		have a </a:t>
            </a:r>
            <a:r>
              <a:rPr lang="en-US" sz="2000" i="1">
                <a:solidFill>
                  <a:schemeClr val="tx1"/>
                </a:solidFill>
              </a:rPr>
              <a:t>who or what</a:t>
            </a:r>
            <a:r>
              <a:rPr lang="en-US" sz="2000">
                <a:solidFill>
                  <a:schemeClr val="tx1"/>
                </a:solidFill>
              </a:rPr>
              <a:t> and </a:t>
            </a:r>
            <a:r>
              <a:rPr lang="en-US" sz="2000" i="1">
                <a:solidFill>
                  <a:schemeClr val="tx1"/>
                </a:solidFill>
              </a:rPr>
              <a:t>what about it</a:t>
            </a:r>
            <a:r>
              <a:rPr lang="en-US" sz="2000">
                <a:solidFill>
                  <a:schemeClr val="tx1"/>
                </a:solidFill>
              </a:rPr>
              <a:t>, it</a:t>
            </a:r>
            <a:r>
              <a:rPr lang="en-US" sz="2000">
                <a:solidFill>
                  <a:schemeClr val="tx1"/>
                </a:solidFill>
                <a:latin typeface="Times New Roman" pitchFamily="18" charset="0"/>
              </a:rPr>
              <a:t>’</a:t>
            </a:r>
            <a:r>
              <a:rPr lang="en-US" sz="2000">
                <a:solidFill>
                  <a:schemeClr val="tx1"/>
                </a:solidFill>
              </a:rPr>
              <a:t>s not a 			sentence.</a:t>
            </a:r>
          </a:p>
          <a:p>
            <a:pPr>
              <a:lnSpc>
                <a:spcPct val="55000"/>
              </a:lnSpc>
              <a:spcBef>
                <a:spcPct val="20000"/>
              </a:spcBef>
              <a:buFont typeface="CommonBullets" pitchFamily="34" charset="2"/>
              <a:buNone/>
            </a:pPr>
            <a:endParaRPr lang="en-US" sz="2000">
              <a:solidFill>
                <a:schemeClr val="tx1"/>
              </a:solidFill>
            </a:endParaRPr>
          </a:p>
          <a:p>
            <a:pPr>
              <a:spcBef>
                <a:spcPct val="20000"/>
              </a:spcBef>
              <a:buFont typeface="CommonBullets" pitchFamily="34" charset="2"/>
              <a:buNone/>
            </a:pPr>
            <a:r>
              <a:rPr lang="en-US" sz="2000">
                <a:solidFill>
                  <a:schemeClr val="tx1"/>
                </a:solidFill>
              </a:rPr>
              <a:t>       </a:t>
            </a:r>
            <a:r>
              <a:rPr lang="en-US" sz="2000">
                <a:solidFill>
                  <a:schemeClr val="tx2"/>
                </a:solidFill>
                <a:latin typeface="Shruti" pitchFamily="34" charset="0"/>
                <a:sym typeface="Symbol" pitchFamily="18" charset="2"/>
              </a:rPr>
              <a:t> </a:t>
            </a:r>
            <a:r>
              <a:rPr lang="en-US" sz="2000">
                <a:solidFill>
                  <a:schemeClr val="tx1"/>
                </a:solidFill>
              </a:rPr>
              <a:t>You know how to use commas to show readers where 	baskets begin and end. </a:t>
            </a:r>
          </a:p>
          <a:p>
            <a:pPr>
              <a:lnSpc>
                <a:spcPct val="50000"/>
              </a:lnSpc>
              <a:spcBef>
                <a:spcPct val="20000"/>
              </a:spcBef>
              <a:buFont typeface="CommonBullets" pitchFamily="34" charset="2"/>
              <a:buNone/>
            </a:pPr>
            <a:endParaRPr lang="en-US" sz="2000">
              <a:solidFill>
                <a:schemeClr val="tx1"/>
              </a:solidFill>
            </a:endParaRPr>
          </a:p>
          <a:p>
            <a:pPr>
              <a:spcBef>
                <a:spcPct val="20000"/>
              </a:spcBef>
              <a:buFont typeface="CommonBullets" pitchFamily="34" charset="2"/>
              <a:buNone/>
            </a:pPr>
            <a:r>
              <a:rPr lang="en-US" sz="2000">
                <a:solidFill>
                  <a:schemeClr val="tx1"/>
                </a:solidFill>
              </a:rPr>
              <a:t>       </a:t>
            </a:r>
            <a:r>
              <a:rPr lang="en-US" sz="2000">
                <a:solidFill>
                  <a:schemeClr val="tx2"/>
                </a:solidFill>
                <a:latin typeface="Shruti" pitchFamily="34" charset="0"/>
                <a:sym typeface="Symbol" pitchFamily="18" charset="2"/>
              </a:rPr>
              <a:t> </a:t>
            </a:r>
            <a:r>
              <a:rPr lang="en-US" sz="2000">
                <a:solidFill>
                  <a:schemeClr val="tx1"/>
                </a:solidFill>
              </a:rPr>
              <a:t>You know how to write with sentence variety.  </a:t>
            </a:r>
          </a:p>
          <a:p>
            <a:pPr>
              <a:spcBef>
                <a:spcPct val="20000"/>
              </a:spcBef>
              <a:buFont typeface="CommonBullets" pitchFamily="34" charset="2"/>
              <a:buNone/>
            </a:pPr>
            <a:r>
              <a:rPr lang="en-US" sz="2000">
                <a:solidFill>
                  <a:schemeClr val="tx1"/>
                </a:solidFill>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EEF4FC"/>
        </a:solidFill>
        <a:effectLst/>
      </p:bgPr>
    </p:bg>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720725" y="1630363"/>
            <a:ext cx="7702550" cy="2009775"/>
          </a:xfrm>
          <a:prstGeom prst="rect">
            <a:avLst/>
          </a:prstGeom>
          <a:noFill/>
          <a:ln w="38100">
            <a:solidFill>
              <a:schemeClr val="tx2"/>
            </a:solidFill>
            <a:miter lim="800000"/>
            <a:headEnd/>
            <a:tailEnd/>
          </a:ln>
        </p:spPr>
        <p:txBody>
          <a:bodyPr>
            <a:spAutoFit/>
          </a:bodyPr>
          <a:lstStyle/>
          <a:p>
            <a:pPr>
              <a:spcBef>
                <a:spcPct val="20000"/>
              </a:spcBef>
            </a:pPr>
            <a:r>
              <a:rPr lang="en-US" sz="2800" b="1">
                <a:solidFill>
                  <a:schemeClr val="tx2"/>
                </a:solidFill>
              </a:rPr>
              <a:t>	You now have the confidence you 	need to write effectively.  </a:t>
            </a:r>
          </a:p>
          <a:p>
            <a:pPr>
              <a:spcBef>
                <a:spcPct val="20000"/>
              </a:spcBef>
            </a:pPr>
            <a:endParaRPr lang="en-US" sz="2800" b="1">
              <a:solidFill>
                <a:schemeClr val="tx2"/>
              </a:solidFill>
            </a:endParaRPr>
          </a:p>
          <a:p>
            <a:pPr>
              <a:spcBef>
                <a:spcPct val="20000"/>
              </a:spcBef>
            </a:pPr>
            <a:r>
              <a:rPr lang="en-US" sz="2800" b="1">
                <a:solidFill>
                  <a:schemeClr val="tx2"/>
                </a:solidFill>
              </a:rPr>
              <a:t>			   ENJOY!</a:t>
            </a:r>
            <a:r>
              <a:rPr lang="en-US" sz="2000" b="1">
                <a:solidFill>
                  <a:schemeClr val="tx1"/>
                </a:solidFill>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PamBiketrans"/>
          <p:cNvPicPr>
            <a:picLocks noChangeAspect="1" noChangeArrowheads="1"/>
          </p:cNvPicPr>
          <p:nvPr/>
        </p:nvPicPr>
        <p:blipFill>
          <a:blip r:embed="rId3" cstate="print">
            <a:lum bright="70000" contrast="-70000"/>
            <a:grayscl/>
          </a:blip>
          <a:srcRect/>
          <a:stretch>
            <a:fillRect/>
          </a:stretch>
        </p:blipFill>
        <p:spPr bwMode="auto">
          <a:xfrm>
            <a:off x="1771650" y="2027238"/>
            <a:ext cx="6115050" cy="4181475"/>
          </a:xfrm>
          <a:prstGeom prst="rect">
            <a:avLst/>
          </a:prstGeom>
          <a:noFill/>
          <a:ln w="9525">
            <a:noFill/>
            <a:miter lim="800000"/>
            <a:headEnd/>
            <a:tailEnd/>
          </a:ln>
        </p:spPr>
      </p:pic>
      <p:sp>
        <p:nvSpPr>
          <p:cNvPr id="60419" name="Text Box 3"/>
          <p:cNvSpPr txBox="1">
            <a:spLocks noChangeArrowheads="1"/>
          </p:cNvSpPr>
          <p:nvPr/>
        </p:nvSpPr>
        <p:spPr bwMode="auto">
          <a:xfrm>
            <a:off x="2022475" y="2813050"/>
            <a:ext cx="5051425" cy="2100263"/>
          </a:xfrm>
          <a:prstGeom prst="rect">
            <a:avLst/>
          </a:prstGeom>
          <a:noFill/>
          <a:ln w="9525">
            <a:noFill/>
            <a:miter lim="800000"/>
            <a:headEnd/>
            <a:tailEnd/>
          </a:ln>
        </p:spPr>
        <p:txBody>
          <a:bodyPr>
            <a:spAutoFit/>
          </a:bodyPr>
          <a:lstStyle/>
          <a:p>
            <a:pPr>
              <a:spcBef>
                <a:spcPct val="50000"/>
              </a:spcBef>
            </a:pPr>
            <a:r>
              <a:rPr lang="en-US" b="1">
                <a:solidFill>
                  <a:schemeClr val="tx2"/>
                </a:solidFill>
              </a:rPr>
              <a:t> </a:t>
            </a:r>
            <a:r>
              <a:rPr lang="en-US" b="1">
                <a:solidFill>
                  <a:schemeClr val="tx1"/>
                </a:solidFill>
                <a:hlinkClick r:id="rId4"/>
              </a:rPr>
              <a:t>AN EASY GUIDE TO WRITING</a:t>
            </a:r>
            <a:endParaRPr lang="en-US" b="1">
              <a:solidFill>
                <a:schemeClr val="tx1"/>
              </a:solidFill>
            </a:endParaRPr>
          </a:p>
          <a:p>
            <a:pPr>
              <a:spcBef>
                <a:spcPct val="50000"/>
              </a:spcBef>
            </a:pPr>
            <a:r>
              <a:rPr lang="en-US" b="1">
                <a:solidFill>
                  <a:schemeClr val="tx1"/>
                </a:solidFill>
              </a:rPr>
              <a:t>	Pamela Dykstra</a:t>
            </a:r>
          </a:p>
          <a:p>
            <a:pPr>
              <a:spcBef>
                <a:spcPct val="50000"/>
              </a:spcBef>
            </a:pPr>
            <a:r>
              <a:rPr lang="en-US" b="1">
                <a:solidFill>
                  <a:schemeClr val="tx1"/>
                </a:solidFill>
              </a:rPr>
              <a:t>	Prentice Hall, 2006</a:t>
            </a:r>
          </a:p>
          <a:p>
            <a:pPr>
              <a:spcBef>
                <a:spcPct val="50000"/>
              </a:spcBef>
            </a:pPr>
            <a:r>
              <a:rPr lang="en-US" b="1">
                <a:solidFill>
                  <a:schemeClr val="tx1"/>
                </a:solidFill>
              </a:rPr>
              <a:t>	ISBN: 0131849549</a:t>
            </a:r>
            <a:r>
              <a:rPr lang="en-US" b="1">
                <a:solidFill>
                  <a:schemeClr val="tx2"/>
                </a:solidFill>
              </a:rPr>
              <a:t> </a:t>
            </a:r>
          </a:p>
        </p:txBody>
      </p:sp>
      <p:sp>
        <p:nvSpPr>
          <p:cNvPr id="60420" name="Text Box 4"/>
          <p:cNvSpPr txBox="1">
            <a:spLocks noChangeArrowheads="1"/>
          </p:cNvSpPr>
          <p:nvPr/>
        </p:nvSpPr>
        <p:spPr bwMode="auto">
          <a:xfrm>
            <a:off x="1371600" y="1022350"/>
            <a:ext cx="66929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For more information about the bike, grammar, and  writing paragraphs and essays, see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184275" y="1047750"/>
            <a:ext cx="73914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Another way to describe a sentence is to compare it to a bike</a:t>
            </a:r>
            <a:r>
              <a:rPr lang="en-US" sz="2000">
                <a:solidFill>
                  <a:schemeClr val="tx1"/>
                </a:solidFill>
                <a:latin typeface="Times New Roman" pitchFamily="18" charset="0"/>
              </a:rPr>
              <a:t>…</a:t>
            </a:r>
            <a:r>
              <a:rPr lang="en-US" sz="2000">
                <a:solidFill>
                  <a:schemeClr val="tx1"/>
                </a:solidFill>
              </a:rPr>
              <a:t> </a:t>
            </a:r>
          </a:p>
        </p:txBody>
      </p:sp>
      <p:sp>
        <p:nvSpPr>
          <p:cNvPr id="7171" name="Text Box 6"/>
          <p:cNvSpPr txBox="1">
            <a:spLocks noChangeArrowheads="1"/>
          </p:cNvSpPr>
          <p:nvPr/>
        </p:nvSpPr>
        <p:spPr bwMode="auto">
          <a:xfrm>
            <a:off x="1541463" y="5518150"/>
            <a:ext cx="6591300" cy="396875"/>
          </a:xfrm>
          <a:prstGeom prst="rect">
            <a:avLst/>
          </a:prstGeom>
          <a:noFill/>
          <a:ln w="9525">
            <a:noFill/>
            <a:miter lim="800000"/>
            <a:headEnd/>
            <a:tailEnd/>
          </a:ln>
        </p:spPr>
        <p:txBody>
          <a:bodyPr>
            <a:spAutoFit/>
          </a:bodyPr>
          <a:lstStyle/>
          <a:p>
            <a:pPr>
              <a:spcBef>
                <a:spcPct val="50000"/>
              </a:spcBef>
            </a:pPr>
            <a:r>
              <a:rPr lang="en-US" sz="2000" b="1">
                <a:solidFill>
                  <a:schemeClr val="tx1"/>
                </a:solidFill>
              </a:rPr>
              <a:t>These two parts connect to form a stable structure. </a:t>
            </a:r>
          </a:p>
        </p:txBody>
      </p:sp>
      <p:sp>
        <p:nvSpPr>
          <p:cNvPr id="7172" name="Text Box 7"/>
          <p:cNvSpPr txBox="1">
            <a:spLocks noChangeArrowheads="1"/>
          </p:cNvSpPr>
          <p:nvPr/>
        </p:nvSpPr>
        <p:spPr bwMode="auto">
          <a:xfrm>
            <a:off x="2501900" y="1536700"/>
            <a:ext cx="60960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subject is one wheel; </a:t>
            </a:r>
          </a:p>
        </p:txBody>
      </p:sp>
      <p:sp>
        <p:nvSpPr>
          <p:cNvPr id="7173" name="Text Box 8"/>
          <p:cNvSpPr txBox="1">
            <a:spLocks noChangeArrowheads="1"/>
          </p:cNvSpPr>
          <p:nvPr/>
        </p:nvSpPr>
        <p:spPr bwMode="auto">
          <a:xfrm>
            <a:off x="3060700" y="1981200"/>
            <a:ext cx="51054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the predicate is the other wheel. </a:t>
            </a:r>
          </a:p>
        </p:txBody>
      </p:sp>
      <p:pic>
        <p:nvPicPr>
          <p:cNvPr id="7174" name="Picture 12" descr="PamBiketrans"/>
          <p:cNvPicPr>
            <a:picLocks noChangeAspect="1" noChangeArrowheads="1"/>
          </p:cNvPicPr>
          <p:nvPr/>
        </p:nvPicPr>
        <p:blipFill>
          <a:blip r:embed="rId3" cstate="print"/>
          <a:srcRect/>
          <a:stretch>
            <a:fillRect/>
          </a:stretch>
        </p:blipFill>
        <p:spPr bwMode="auto">
          <a:xfrm>
            <a:off x="2552700" y="2697163"/>
            <a:ext cx="40386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6"/>
          <p:cNvSpPr txBox="1">
            <a:spLocks noChangeArrowheads="1"/>
          </p:cNvSpPr>
          <p:nvPr/>
        </p:nvSpPr>
        <p:spPr bwMode="auto">
          <a:xfrm>
            <a:off x="1993900" y="1600200"/>
            <a:ext cx="51562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We can have just one word in each wheel</a:t>
            </a:r>
            <a:r>
              <a:rPr lang="en-US" sz="2000">
                <a:solidFill>
                  <a:schemeClr val="tx1"/>
                </a:solidFill>
                <a:latin typeface="Times New Roman" pitchFamily="18" charset="0"/>
              </a:rPr>
              <a:t>…</a:t>
            </a:r>
            <a:endParaRPr lang="en-US" sz="2000">
              <a:solidFill>
                <a:schemeClr val="tx1"/>
              </a:solidFill>
            </a:endParaRPr>
          </a:p>
        </p:txBody>
      </p:sp>
      <p:sp>
        <p:nvSpPr>
          <p:cNvPr id="8195" name="Text Box 1027"/>
          <p:cNvSpPr txBox="1">
            <a:spLocks noChangeArrowheads="1"/>
          </p:cNvSpPr>
          <p:nvPr/>
        </p:nvSpPr>
        <p:spPr bwMode="auto">
          <a:xfrm>
            <a:off x="1295400" y="2743200"/>
            <a:ext cx="2286000" cy="457200"/>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sp>
        <p:nvSpPr>
          <p:cNvPr id="8196" name="Text Box 1028"/>
          <p:cNvSpPr txBox="1">
            <a:spLocks noChangeArrowheads="1"/>
          </p:cNvSpPr>
          <p:nvPr/>
        </p:nvSpPr>
        <p:spPr bwMode="auto">
          <a:xfrm>
            <a:off x="1524000" y="2819400"/>
            <a:ext cx="3352800" cy="457200"/>
          </a:xfrm>
          <a:prstGeom prst="rect">
            <a:avLst/>
          </a:prstGeom>
          <a:noFill/>
          <a:ln w="9525">
            <a:noFill/>
            <a:miter lim="800000"/>
            <a:headEnd/>
            <a:tailEnd/>
          </a:ln>
        </p:spPr>
        <p:txBody>
          <a:bodyPr>
            <a:spAutoFit/>
          </a:bodyPr>
          <a:lstStyle/>
          <a:p>
            <a:pPr>
              <a:spcBef>
                <a:spcPct val="50000"/>
              </a:spcBef>
            </a:pPr>
            <a:endParaRPr lang="en-US">
              <a:solidFill>
                <a:schemeClr val="tx1"/>
              </a:solidFill>
            </a:endParaRPr>
          </a:p>
        </p:txBody>
      </p:sp>
      <p:sp>
        <p:nvSpPr>
          <p:cNvPr id="8197" name="Text Box 1030"/>
          <p:cNvSpPr txBox="1">
            <a:spLocks noChangeArrowheads="1"/>
          </p:cNvSpPr>
          <p:nvPr/>
        </p:nvSpPr>
        <p:spPr bwMode="auto">
          <a:xfrm>
            <a:off x="3416300" y="5410200"/>
            <a:ext cx="2311400" cy="396875"/>
          </a:xfrm>
          <a:prstGeom prst="rect">
            <a:avLst/>
          </a:prstGeom>
          <a:noFill/>
          <a:ln w="9525">
            <a:noFill/>
            <a:miter lim="800000"/>
            <a:headEnd/>
            <a:tailEnd/>
          </a:ln>
        </p:spPr>
        <p:txBody>
          <a:bodyPr>
            <a:spAutoFit/>
          </a:bodyPr>
          <a:lstStyle/>
          <a:p>
            <a:pPr>
              <a:spcBef>
                <a:spcPct val="50000"/>
              </a:spcBef>
            </a:pPr>
            <a:r>
              <a:rPr lang="en-US" sz="2000">
                <a:solidFill>
                  <a:srgbClr val="0033CC"/>
                </a:solidFill>
              </a:rPr>
              <a:t>Students  studied</a:t>
            </a:r>
            <a:r>
              <a:rPr lang="en-US" sz="2000">
                <a:solidFill>
                  <a:srgbClr val="003399"/>
                </a:solidFill>
              </a:rPr>
              <a:t>.</a:t>
            </a:r>
          </a:p>
        </p:txBody>
      </p:sp>
      <p:pic>
        <p:nvPicPr>
          <p:cNvPr id="8198" name="Picture 1034" descr="PamBiketrans"/>
          <p:cNvPicPr>
            <a:picLocks noChangeAspect="1" noChangeArrowheads="1"/>
          </p:cNvPicPr>
          <p:nvPr/>
        </p:nvPicPr>
        <p:blipFill>
          <a:blip r:embed="rId3" cstate="print"/>
          <a:srcRect/>
          <a:stretch>
            <a:fillRect/>
          </a:stretch>
        </p:blipFill>
        <p:spPr bwMode="auto">
          <a:xfrm>
            <a:off x="2797175" y="2286000"/>
            <a:ext cx="3548063" cy="2078038"/>
          </a:xfrm>
          <a:prstGeom prst="rect">
            <a:avLst/>
          </a:prstGeom>
          <a:noFill/>
          <a:ln w="9525">
            <a:noFill/>
            <a:miter lim="800000"/>
            <a:headEnd/>
            <a:tailEnd/>
          </a:ln>
        </p:spPr>
      </p:pic>
      <p:sp>
        <p:nvSpPr>
          <p:cNvPr id="8199" name="Text Box 1035"/>
          <p:cNvSpPr txBox="1">
            <a:spLocks noChangeArrowheads="1"/>
          </p:cNvSpPr>
          <p:nvPr/>
        </p:nvSpPr>
        <p:spPr bwMode="auto">
          <a:xfrm>
            <a:off x="3524250" y="4953000"/>
            <a:ext cx="2095500" cy="396875"/>
          </a:xfrm>
          <a:prstGeom prst="rect">
            <a:avLst/>
          </a:prstGeom>
          <a:noFill/>
          <a:ln w="9525">
            <a:noFill/>
            <a:miter lim="800000"/>
            <a:headEnd/>
            <a:tailEnd/>
          </a:ln>
        </p:spPr>
        <p:txBody>
          <a:bodyPr>
            <a:spAutoFit/>
          </a:bodyPr>
          <a:lstStyle/>
          <a:p>
            <a:pPr>
              <a:spcBef>
                <a:spcPct val="50000"/>
              </a:spcBef>
            </a:pPr>
            <a:r>
              <a:rPr lang="en-US" sz="2000">
                <a:solidFill>
                  <a:srgbClr val="0033CC"/>
                </a:solidFill>
              </a:rPr>
              <a:t>Children  play.</a:t>
            </a:r>
            <a:endParaRPr lang="en-US" sz="2000" b="1">
              <a:solidFill>
                <a:srgbClr val="0033CC"/>
              </a:solidFill>
            </a:endParaRPr>
          </a:p>
        </p:txBody>
      </p:sp>
      <p:sp>
        <p:nvSpPr>
          <p:cNvPr id="8200" name="Line 1040"/>
          <p:cNvSpPr>
            <a:spLocks noChangeShapeType="1"/>
          </p:cNvSpPr>
          <p:nvPr/>
        </p:nvSpPr>
        <p:spPr bwMode="auto">
          <a:xfrm>
            <a:off x="3733800" y="4495800"/>
            <a:ext cx="161925" cy="361950"/>
          </a:xfrm>
          <a:prstGeom prst="line">
            <a:avLst/>
          </a:prstGeom>
          <a:noFill/>
          <a:ln w="28575">
            <a:solidFill>
              <a:schemeClr val="tx1"/>
            </a:solidFill>
            <a:round/>
            <a:headEnd type="triangle" w="med" len="med"/>
            <a:tailEnd/>
          </a:ln>
        </p:spPr>
        <p:txBody>
          <a:bodyPr/>
          <a:lstStyle/>
          <a:p>
            <a:endParaRPr lang="en-US"/>
          </a:p>
        </p:txBody>
      </p:sp>
      <p:sp>
        <p:nvSpPr>
          <p:cNvPr id="8201" name="Line 1041"/>
          <p:cNvSpPr>
            <a:spLocks noChangeShapeType="1"/>
          </p:cNvSpPr>
          <p:nvPr/>
        </p:nvSpPr>
        <p:spPr bwMode="auto">
          <a:xfrm flipH="1">
            <a:off x="4876800" y="4495800"/>
            <a:ext cx="187325" cy="336550"/>
          </a:xfrm>
          <a:prstGeom prst="line">
            <a:avLst/>
          </a:prstGeom>
          <a:noFill/>
          <a:ln w="28575">
            <a:solidFill>
              <a:schemeClr val="tx1"/>
            </a:solidFill>
            <a:round/>
            <a:headEnd type="triangle" w="med" len="med"/>
            <a:tailEnd/>
          </a:ln>
        </p:spPr>
        <p:txBody>
          <a:bodyPr/>
          <a:lstStyle/>
          <a:p>
            <a:endParaRPr lang="en-US"/>
          </a:p>
        </p:txBody>
      </p:sp>
      <p:sp>
        <p:nvSpPr>
          <p:cNvPr id="8202" name="Text Box 1042"/>
          <p:cNvSpPr txBox="1">
            <a:spLocks noChangeArrowheads="1"/>
          </p:cNvSpPr>
          <p:nvPr/>
        </p:nvSpPr>
        <p:spPr bwMode="auto">
          <a:xfrm>
            <a:off x="1219200" y="838200"/>
            <a:ext cx="5343525"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A SENTENCE HAS 2 WHEELS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19200" y="1447800"/>
            <a:ext cx="7315200" cy="701675"/>
          </a:xfrm>
          <a:prstGeom prst="rect">
            <a:avLst/>
          </a:prstGeom>
          <a:noFill/>
          <a:ln w="9525">
            <a:noFill/>
            <a:miter lim="800000"/>
            <a:headEnd/>
            <a:tailEnd/>
          </a:ln>
        </p:spPr>
        <p:txBody>
          <a:bodyPr>
            <a:spAutoFit/>
          </a:bodyPr>
          <a:lstStyle/>
          <a:p>
            <a:pPr>
              <a:spcBef>
                <a:spcPct val="50000"/>
              </a:spcBef>
            </a:pPr>
            <a:r>
              <a:rPr lang="en-US" sz="2000">
                <a:solidFill>
                  <a:schemeClr val="tx1"/>
                </a:solidFill>
              </a:rPr>
              <a:t>But most of the time our ideas include more details. We add extra words to the wheels.</a:t>
            </a:r>
          </a:p>
        </p:txBody>
      </p:sp>
      <p:pic>
        <p:nvPicPr>
          <p:cNvPr id="9219" name="Picture 4" descr="PamBiketrans"/>
          <p:cNvPicPr>
            <a:picLocks noChangeAspect="1" noChangeArrowheads="1"/>
          </p:cNvPicPr>
          <p:nvPr/>
        </p:nvPicPr>
        <p:blipFill>
          <a:blip r:embed="rId3" cstate="print"/>
          <a:srcRect/>
          <a:stretch>
            <a:fillRect/>
          </a:stretch>
        </p:blipFill>
        <p:spPr bwMode="auto">
          <a:xfrm>
            <a:off x="3276600" y="2362200"/>
            <a:ext cx="2586038" cy="1573213"/>
          </a:xfrm>
          <a:prstGeom prst="rect">
            <a:avLst/>
          </a:prstGeom>
          <a:noFill/>
          <a:ln w="9525">
            <a:noFill/>
            <a:miter lim="800000"/>
            <a:headEnd/>
            <a:tailEnd/>
          </a:ln>
        </p:spPr>
      </p:pic>
      <p:sp>
        <p:nvSpPr>
          <p:cNvPr id="9220" name="Text Box 5"/>
          <p:cNvSpPr txBox="1">
            <a:spLocks noChangeArrowheads="1"/>
          </p:cNvSpPr>
          <p:nvPr/>
        </p:nvSpPr>
        <p:spPr bwMode="auto">
          <a:xfrm>
            <a:off x="1524000" y="4914900"/>
            <a:ext cx="6781800" cy="701675"/>
          </a:xfrm>
          <a:prstGeom prst="rect">
            <a:avLst/>
          </a:prstGeom>
          <a:noFill/>
          <a:ln w="9525">
            <a:noFill/>
            <a:miter lim="800000"/>
            <a:headEnd/>
            <a:tailEnd/>
          </a:ln>
        </p:spPr>
        <p:txBody>
          <a:bodyPr>
            <a:spAutoFit/>
          </a:bodyPr>
          <a:lstStyle/>
          <a:p>
            <a:pPr>
              <a:spcBef>
                <a:spcPct val="50000"/>
              </a:spcBef>
            </a:pPr>
            <a:r>
              <a:rPr lang="en-US" sz="2000">
                <a:solidFill>
                  <a:srgbClr val="0033CC"/>
                </a:solidFill>
              </a:rPr>
              <a:t>Students</a:t>
            </a:r>
            <a:r>
              <a:rPr lang="en-US" sz="2000">
                <a:solidFill>
                  <a:schemeClr val="tx1"/>
                </a:solidFill>
              </a:rPr>
              <a:t> </a:t>
            </a:r>
            <a:r>
              <a:rPr lang="en-US" sz="2000"/>
              <a:t>in the biology lab</a:t>
            </a:r>
            <a:r>
              <a:rPr lang="en-US" sz="2000">
                <a:solidFill>
                  <a:schemeClr val="tx1"/>
                </a:solidFill>
              </a:rPr>
              <a:t> </a:t>
            </a:r>
            <a:r>
              <a:rPr lang="en-US" sz="2000">
                <a:solidFill>
                  <a:srgbClr val="0033CC"/>
                </a:solidFill>
              </a:rPr>
              <a:t>studied</a:t>
            </a:r>
            <a:r>
              <a:rPr lang="en-US" sz="2000">
                <a:solidFill>
                  <a:schemeClr val="tx1"/>
                </a:solidFill>
              </a:rPr>
              <a:t> </a:t>
            </a:r>
            <a:r>
              <a:rPr lang="en-US" sz="2000"/>
              <a:t>cells under an electron microscope. </a:t>
            </a:r>
          </a:p>
        </p:txBody>
      </p:sp>
      <p:sp>
        <p:nvSpPr>
          <p:cNvPr id="9221" name="Text Box 6"/>
          <p:cNvSpPr txBox="1">
            <a:spLocks noChangeArrowheads="1"/>
          </p:cNvSpPr>
          <p:nvPr/>
        </p:nvSpPr>
        <p:spPr bwMode="auto">
          <a:xfrm>
            <a:off x="1511300" y="4000500"/>
            <a:ext cx="6858000" cy="701675"/>
          </a:xfrm>
          <a:prstGeom prst="rect">
            <a:avLst/>
          </a:prstGeom>
          <a:noFill/>
          <a:ln w="9525">
            <a:noFill/>
            <a:miter lim="800000"/>
            <a:headEnd/>
            <a:tailEnd/>
          </a:ln>
        </p:spPr>
        <p:txBody>
          <a:bodyPr>
            <a:spAutoFit/>
          </a:bodyPr>
          <a:lstStyle/>
          <a:p>
            <a:pPr>
              <a:spcBef>
                <a:spcPct val="50000"/>
              </a:spcBef>
            </a:pPr>
            <a:r>
              <a:rPr lang="en-US" sz="2000"/>
              <a:t>The neighborhood</a:t>
            </a:r>
            <a:r>
              <a:rPr lang="en-US" sz="2000">
                <a:solidFill>
                  <a:schemeClr val="tx1"/>
                </a:solidFill>
              </a:rPr>
              <a:t> </a:t>
            </a:r>
            <a:r>
              <a:rPr lang="en-US" sz="2000">
                <a:solidFill>
                  <a:srgbClr val="0033CC"/>
                </a:solidFill>
              </a:rPr>
              <a:t>children play</a:t>
            </a:r>
            <a:r>
              <a:rPr lang="en-US" sz="2000">
                <a:solidFill>
                  <a:schemeClr val="tx1"/>
                </a:solidFill>
              </a:rPr>
              <a:t> </a:t>
            </a:r>
            <a:r>
              <a:rPr lang="en-US" sz="2000"/>
              <a:t>basketball at the 	community center.</a:t>
            </a:r>
          </a:p>
        </p:txBody>
      </p:sp>
      <p:sp>
        <p:nvSpPr>
          <p:cNvPr id="9222" name="Text Box 14"/>
          <p:cNvSpPr txBox="1">
            <a:spLocks noChangeArrowheads="1"/>
          </p:cNvSpPr>
          <p:nvPr/>
        </p:nvSpPr>
        <p:spPr bwMode="auto">
          <a:xfrm>
            <a:off x="1219200" y="838200"/>
            <a:ext cx="42672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2 WHEELS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219200" y="1600200"/>
            <a:ext cx="7251700" cy="1006475"/>
          </a:xfrm>
          <a:prstGeom prst="rect">
            <a:avLst/>
          </a:prstGeom>
          <a:noFill/>
          <a:ln w="9525">
            <a:noFill/>
            <a:miter lim="800000"/>
            <a:headEnd/>
            <a:tailEnd/>
          </a:ln>
        </p:spPr>
        <p:txBody>
          <a:bodyPr>
            <a:spAutoFit/>
          </a:bodyPr>
          <a:lstStyle/>
          <a:p>
            <a:pPr>
              <a:spcBef>
                <a:spcPct val="50000"/>
              </a:spcBef>
            </a:pPr>
            <a:r>
              <a:rPr lang="en-US" sz="2000">
                <a:solidFill>
                  <a:schemeClr val="tx1"/>
                </a:solidFill>
              </a:rPr>
              <a:t>Regardless of how much detail we add, the wheels give the same kind of information. The subject tells us </a:t>
            </a:r>
            <a:r>
              <a:rPr lang="en-US" sz="2000" i="1">
                <a:solidFill>
                  <a:schemeClr val="tx1"/>
                </a:solidFill>
              </a:rPr>
              <a:t>who or what</a:t>
            </a:r>
            <a:r>
              <a:rPr lang="en-US" sz="2000">
                <a:solidFill>
                  <a:schemeClr val="tx1"/>
                </a:solidFill>
              </a:rPr>
              <a:t>. The predicate tells us </a:t>
            </a:r>
            <a:r>
              <a:rPr lang="en-US" sz="2000" i="1">
                <a:solidFill>
                  <a:schemeClr val="tx1"/>
                </a:solidFill>
              </a:rPr>
              <a:t>what about it</a:t>
            </a:r>
            <a:r>
              <a:rPr lang="en-US" sz="2000">
                <a:solidFill>
                  <a:schemeClr val="tx1"/>
                </a:solidFill>
              </a:rPr>
              <a:t>. </a:t>
            </a:r>
          </a:p>
        </p:txBody>
      </p:sp>
      <p:sp>
        <p:nvSpPr>
          <p:cNvPr id="10243" name="Text Box 3"/>
          <p:cNvSpPr txBox="1">
            <a:spLocks noChangeArrowheads="1"/>
          </p:cNvSpPr>
          <p:nvPr/>
        </p:nvSpPr>
        <p:spPr bwMode="auto">
          <a:xfrm>
            <a:off x="1676400" y="2819400"/>
            <a:ext cx="6540500" cy="2454275"/>
          </a:xfrm>
          <a:prstGeom prst="rect">
            <a:avLst/>
          </a:prstGeom>
          <a:noFill/>
          <a:ln w="9525">
            <a:noFill/>
            <a:miter lim="800000"/>
            <a:headEnd/>
            <a:tailEnd/>
          </a:ln>
        </p:spPr>
        <p:txBody>
          <a:bodyPr>
            <a:spAutoFit/>
          </a:bodyPr>
          <a:lstStyle/>
          <a:p>
            <a:pPr>
              <a:spcBef>
                <a:spcPct val="50000"/>
              </a:spcBef>
            </a:pPr>
            <a:r>
              <a:rPr lang="en-US" sz="2000">
                <a:solidFill>
                  <a:schemeClr val="tx1"/>
                </a:solidFill>
              </a:rPr>
              <a:t>Subject			Predicate</a:t>
            </a:r>
          </a:p>
          <a:p>
            <a:pPr>
              <a:spcBef>
                <a:spcPct val="50000"/>
              </a:spcBef>
            </a:pPr>
            <a:r>
              <a:rPr lang="en-US" sz="2000" i="1">
                <a:solidFill>
                  <a:schemeClr val="tx1"/>
                </a:solidFill>
              </a:rPr>
              <a:t>Who or what?		What about it?</a:t>
            </a:r>
          </a:p>
          <a:p>
            <a:endParaRPr lang="en-US" sz="2000">
              <a:solidFill>
                <a:schemeClr val="hlink"/>
              </a:solidFill>
            </a:endParaRPr>
          </a:p>
          <a:p>
            <a:pPr>
              <a:spcBef>
                <a:spcPct val="25000"/>
              </a:spcBef>
            </a:pPr>
            <a:r>
              <a:rPr lang="en-US" sz="2000">
                <a:solidFill>
                  <a:schemeClr val="hlink"/>
                </a:solidFill>
              </a:rPr>
              <a:t>Randy			loves pizza.</a:t>
            </a:r>
          </a:p>
          <a:p>
            <a:pPr>
              <a:spcBef>
                <a:spcPct val="50000"/>
              </a:spcBef>
            </a:pPr>
            <a:r>
              <a:rPr lang="en-US" sz="2000">
                <a:solidFill>
                  <a:schemeClr val="hlink"/>
                </a:solidFill>
              </a:rPr>
              <a:t>Companies		benefit from customer loyalty.</a:t>
            </a:r>
          </a:p>
          <a:p>
            <a:pPr>
              <a:spcBef>
                <a:spcPct val="50000"/>
              </a:spcBef>
            </a:pPr>
            <a:r>
              <a:rPr lang="en-US" sz="2000">
                <a:solidFill>
                  <a:schemeClr val="hlink"/>
                </a:solidFill>
              </a:rPr>
              <a:t>Efficient train service	will decrease traffic congestion.</a:t>
            </a:r>
          </a:p>
        </p:txBody>
      </p:sp>
      <p:sp>
        <p:nvSpPr>
          <p:cNvPr id="10244" name="Text Box 4"/>
          <p:cNvSpPr txBox="1">
            <a:spLocks noChangeArrowheads="1"/>
          </p:cNvSpPr>
          <p:nvPr/>
        </p:nvSpPr>
        <p:spPr bwMode="auto">
          <a:xfrm>
            <a:off x="1219200" y="838200"/>
            <a:ext cx="4876800" cy="519113"/>
          </a:xfrm>
          <a:prstGeom prst="rect">
            <a:avLst/>
          </a:prstGeom>
          <a:noFill/>
          <a:ln w="9525">
            <a:noFill/>
            <a:miter lim="800000"/>
            <a:headEnd/>
            <a:tailEnd/>
          </a:ln>
        </p:spPr>
        <p:txBody>
          <a:bodyPr>
            <a:spAutoFit/>
          </a:bodyPr>
          <a:lstStyle/>
          <a:p>
            <a:pPr>
              <a:spcBef>
                <a:spcPct val="50000"/>
              </a:spcBef>
            </a:pPr>
            <a:r>
              <a:rPr lang="en-US" sz="2800" b="1">
                <a:solidFill>
                  <a:schemeClr val="tx2"/>
                </a:solidFill>
              </a:rPr>
              <a:t>2 WHEELS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keDesign">
  <a:themeElements>
    <a:clrScheme name="Bike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BikeDesign">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CC0000"/>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CC0000"/>
            </a:solidFill>
            <a:effectLst/>
            <a:latin typeface="Arial" charset="0"/>
            <a:cs typeface="Times New Roman" pitchFamily="18" charset="0"/>
          </a:defRPr>
        </a:defPPr>
      </a:lstStyle>
    </a:lnDef>
  </a:objectDefaults>
  <a:extraClrSchemeLst>
    <a:extraClrScheme>
      <a:clrScheme name="Bike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ke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ke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ke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k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k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k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Designs\BikeDesign.pot</Template>
  <TotalTime>21468</TotalTime>
  <Words>3060</Words>
  <Application>Microsoft Office PowerPoint</Application>
  <PresentationFormat>On-screen Show (4:3)</PresentationFormat>
  <Paragraphs>411</Paragraphs>
  <Slides>58</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Arial</vt:lpstr>
      <vt:lpstr>Times New Roman</vt:lpstr>
      <vt:lpstr>Shruti</vt:lpstr>
      <vt:lpstr>CommonBullets</vt:lpstr>
      <vt:lpstr>Microsoft Sans Serif</vt:lpstr>
      <vt:lpstr>Symbol</vt:lpstr>
      <vt:lpstr>BikeDesign</vt:lpstr>
      <vt:lpstr>Slide 1</vt:lpstr>
      <vt:lpstr>Slide 2</vt:lpstr>
      <vt:lpstr>SENTENCES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FRAGMENTS</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Dykstra</dc:creator>
  <cp:lastModifiedBy>lausd_user</cp:lastModifiedBy>
  <cp:revision>327</cp:revision>
  <dcterms:created xsi:type="dcterms:W3CDTF">2006-04-24T15:51:27Z</dcterms:created>
  <dcterms:modified xsi:type="dcterms:W3CDTF">2018-09-17T20:56:14Z</dcterms:modified>
</cp:coreProperties>
</file>