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s/slide16.xml" ContentType="application/vnd.openxmlformats-officedocument.presentationml.slide+xml"/>
  <Override PartName="/ppt/slides/slide21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s/slide19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53" r:id="rId1"/>
  </p:sldMasterIdLst>
  <p:notesMasterIdLst>
    <p:notesMasterId r:id="rId23"/>
  </p:notesMasterIdLst>
  <p:sldIdLst>
    <p:sldId id="256" r:id="rId2"/>
    <p:sldId id="258" r:id="rId3"/>
    <p:sldId id="259" r:id="rId4"/>
    <p:sldId id="260" r:id="rId5"/>
    <p:sldId id="275" r:id="rId6"/>
    <p:sldId id="261" r:id="rId7"/>
    <p:sldId id="264" r:id="rId8"/>
    <p:sldId id="266" r:id="rId9"/>
    <p:sldId id="276" r:id="rId10"/>
    <p:sldId id="262" r:id="rId11"/>
    <p:sldId id="263" r:id="rId12"/>
    <p:sldId id="257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7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8000"/>
    <a:srgbClr val="990000"/>
    <a:srgbClr val="CCFFCC"/>
  </p:clrMru>
  <p:extLst>
    <p:ext uri="{E76CE94A-603C-4142-B9EB-6D1370010A27}">
      <p14:discardImageEditData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0"/>
    </p:ext>
    <p:ext uri="{D31A062A-798A-4329-ABDD-BBA856620510}">
      <p14:defaultImageDpi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660"/>
  </p:normalViewPr>
  <p:slideViewPr>
    <p:cSldViewPr>
      <p:cViewPr varScale="1">
        <p:scale>
          <a:sx n="137" d="100"/>
          <a:sy n="137" d="100"/>
        </p:scale>
        <p:origin x="-87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notesMaster" Target="notesMasters/notes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45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65CA8C01-116B-4FF4-85F1-60AB06C06D9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47139934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2"/>
          <p:cNvSpPr>
            <a:spLocks noChangeShapeType="1"/>
          </p:cNvSpPr>
          <p:nvPr/>
        </p:nvSpPr>
        <p:spPr bwMode="auto">
          <a:xfrm>
            <a:off x="7315200" y="1066800"/>
            <a:ext cx="0" cy="449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7493000" y="2992438"/>
            <a:ext cx="1338263" cy="2189162"/>
            <a:chOff x="4704" y="1885"/>
            <a:chExt cx="843" cy="1379"/>
          </a:xfrm>
        </p:grpSpPr>
        <p:sp>
          <p:nvSpPr>
            <p:cNvPr id="6" name="Oval 9"/>
            <p:cNvSpPr>
              <a:spLocks noChangeArrowheads="1"/>
            </p:cNvSpPr>
            <p:nvPr/>
          </p:nvSpPr>
          <p:spPr bwMode="auto">
            <a:xfrm>
              <a:off x="4704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" name="Oval 10"/>
            <p:cNvSpPr>
              <a:spLocks noChangeArrowheads="1"/>
            </p:cNvSpPr>
            <p:nvPr/>
          </p:nvSpPr>
          <p:spPr bwMode="auto">
            <a:xfrm>
              <a:off x="4883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8" name="Oval 11"/>
            <p:cNvSpPr>
              <a:spLocks noChangeArrowheads="1"/>
            </p:cNvSpPr>
            <p:nvPr/>
          </p:nvSpPr>
          <p:spPr bwMode="auto">
            <a:xfrm>
              <a:off x="5062" y="1885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9" name="Oval 12"/>
            <p:cNvSpPr>
              <a:spLocks noChangeArrowheads="1"/>
            </p:cNvSpPr>
            <p:nvPr/>
          </p:nvSpPr>
          <p:spPr bwMode="auto">
            <a:xfrm>
              <a:off x="4704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" name="Oval 13"/>
            <p:cNvSpPr>
              <a:spLocks noChangeArrowheads="1"/>
            </p:cNvSpPr>
            <p:nvPr/>
          </p:nvSpPr>
          <p:spPr bwMode="auto">
            <a:xfrm>
              <a:off x="4883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14"/>
            <p:cNvSpPr>
              <a:spLocks noChangeArrowheads="1"/>
            </p:cNvSpPr>
            <p:nvPr/>
          </p:nvSpPr>
          <p:spPr bwMode="auto">
            <a:xfrm>
              <a:off x="5062" y="2064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15"/>
            <p:cNvSpPr>
              <a:spLocks noChangeArrowheads="1"/>
            </p:cNvSpPr>
            <p:nvPr/>
          </p:nvSpPr>
          <p:spPr bwMode="auto">
            <a:xfrm>
              <a:off x="5241" y="2064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16"/>
            <p:cNvSpPr>
              <a:spLocks noChangeArrowheads="1"/>
            </p:cNvSpPr>
            <p:nvPr/>
          </p:nvSpPr>
          <p:spPr bwMode="auto">
            <a:xfrm>
              <a:off x="4704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4" name="Oval 17"/>
            <p:cNvSpPr>
              <a:spLocks noChangeArrowheads="1"/>
            </p:cNvSpPr>
            <p:nvPr/>
          </p:nvSpPr>
          <p:spPr bwMode="auto">
            <a:xfrm>
              <a:off x="4883" y="2243"/>
              <a:ext cx="127" cy="127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Oval 18"/>
            <p:cNvSpPr>
              <a:spLocks noChangeArrowheads="1"/>
            </p:cNvSpPr>
            <p:nvPr/>
          </p:nvSpPr>
          <p:spPr bwMode="auto">
            <a:xfrm>
              <a:off x="5062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Oval 19"/>
            <p:cNvSpPr>
              <a:spLocks noChangeArrowheads="1"/>
            </p:cNvSpPr>
            <p:nvPr/>
          </p:nvSpPr>
          <p:spPr bwMode="auto">
            <a:xfrm>
              <a:off x="5241" y="2243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20"/>
            <p:cNvSpPr>
              <a:spLocks noChangeArrowheads="1"/>
            </p:cNvSpPr>
            <p:nvPr/>
          </p:nvSpPr>
          <p:spPr bwMode="auto">
            <a:xfrm>
              <a:off x="5420" y="2243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21"/>
            <p:cNvSpPr>
              <a:spLocks noChangeArrowheads="1"/>
            </p:cNvSpPr>
            <p:nvPr/>
          </p:nvSpPr>
          <p:spPr bwMode="auto">
            <a:xfrm>
              <a:off x="4704" y="2421"/>
              <a:ext cx="127" cy="128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22"/>
            <p:cNvSpPr>
              <a:spLocks noChangeArrowheads="1"/>
            </p:cNvSpPr>
            <p:nvPr/>
          </p:nvSpPr>
          <p:spPr bwMode="auto">
            <a:xfrm>
              <a:off x="4883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Oval 23"/>
            <p:cNvSpPr>
              <a:spLocks noChangeArrowheads="1"/>
            </p:cNvSpPr>
            <p:nvPr/>
          </p:nvSpPr>
          <p:spPr bwMode="auto">
            <a:xfrm>
              <a:off x="5062" y="2421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" name="Oval 24"/>
            <p:cNvSpPr>
              <a:spLocks noChangeArrowheads="1"/>
            </p:cNvSpPr>
            <p:nvPr/>
          </p:nvSpPr>
          <p:spPr bwMode="auto">
            <a:xfrm>
              <a:off x="5241" y="2421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Oval 25"/>
            <p:cNvSpPr>
              <a:spLocks noChangeArrowheads="1"/>
            </p:cNvSpPr>
            <p:nvPr/>
          </p:nvSpPr>
          <p:spPr bwMode="auto">
            <a:xfrm>
              <a:off x="4704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3" name="Oval 26"/>
            <p:cNvSpPr>
              <a:spLocks noChangeArrowheads="1"/>
            </p:cNvSpPr>
            <p:nvPr/>
          </p:nvSpPr>
          <p:spPr bwMode="auto">
            <a:xfrm>
              <a:off x="4883" y="2600"/>
              <a:ext cx="127" cy="128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4" name="Oval 27"/>
            <p:cNvSpPr>
              <a:spLocks noChangeArrowheads="1"/>
            </p:cNvSpPr>
            <p:nvPr/>
          </p:nvSpPr>
          <p:spPr bwMode="auto">
            <a:xfrm>
              <a:off x="5062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" name="Oval 28"/>
            <p:cNvSpPr>
              <a:spLocks noChangeArrowheads="1"/>
            </p:cNvSpPr>
            <p:nvPr/>
          </p:nvSpPr>
          <p:spPr bwMode="auto">
            <a:xfrm>
              <a:off x="5241" y="2600"/>
              <a:ext cx="127" cy="12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6" name="Oval 29"/>
            <p:cNvSpPr>
              <a:spLocks noChangeArrowheads="1"/>
            </p:cNvSpPr>
            <p:nvPr/>
          </p:nvSpPr>
          <p:spPr bwMode="auto">
            <a:xfrm>
              <a:off x="5420" y="2600"/>
              <a:ext cx="127" cy="128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7" name="Oval 30"/>
            <p:cNvSpPr>
              <a:spLocks noChangeArrowheads="1"/>
            </p:cNvSpPr>
            <p:nvPr/>
          </p:nvSpPr>
          <p:spPr bwMode="auto">
            <a:xfrm>
              <a:off x="4704" y="2779"/>
              <a:ext cx="127" cy="127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8" name="Oval 31"/>
            <p:cNvSpPr>
              <a:spLocks noChangeArrowheads="1"/>
            </p:cNvSpPr>
            <p:nvPr/>
          </p:nvSpPr>
          <p:spPr bwMode="auto">
            <a:xfrm>
              <a:off x="4883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9" name="Oval 32"/>
            <p:cNvSpPr>
              <a:spLocks noChangeArrowheads="1"/>
            </p:cNvSpPr>
            <p:nvPr/>
          </p:nvSpPr>
          <p:spPr bwMode="auto">
            <a:xfrm>
              <a:off x="5062" y="2779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0" name="Oval 33"/>
            <p:cNvSpPr>
              <a:spLocks noChangeArrowheads="1"/>
            </p:cNvSpPr>
            <p:nvPr/>
          </p:nvSpPr>
          <p:spPr bwMode="auto">
            <a:xfrm>
              <a:off x="5241" y="2779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1" name="Oval 34"/>
            <p:cNvSpPr>
              <a:spLocks noChangeArrowheads="1"/>
            </p:cNvSpPr>
            <p:nvPr/>
          </p:nvSpPr>
          <p:spPr bwMode="auto">
            <a:xfrm>
              <a:off x="4704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2" name="Oval 35"/>
            <p:cNvSpPr>
              <a:spLocks noChangeArrowheads="1"/>
            </p:cNvSpPr>
            <p:nvPr/>
          </p:nvSpPr>
          <p:spPr bwMode="auto">
            <a:xfrm>
              <a:off x="4883" y="2958"/>
              <a:ext cx="127" cy="1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3" name="Oval 36"/>
            <p:cNvSpPr>
              <a:spLocks noChangeArrowheads="1"/>
            </p:cNvSpPr>
            <p:nvPr/>
          </p:nvSpPr>
          <p:spPr bwMode="auto">
            <a:xfrm>
              <a:off x="5062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4" name="Oval 37"/>
            <p:cNvSpPr>
              <a:spLocks noChangeArrowheads="1"/>
            </p:cNvSpPr>
            <p:nvPr/>
          </p:nvSpPr>
          <p:spPr bwMode="auto">
            <a:xfrm>
              <a:off x="5241" y="2958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5" name="Oval 38"/>
            <p:cNvSpPr>
              <a:spLocks noChangeArrowheads="1"/>
            </p:cNvSpPr>
            <p:nvPr/>
          </p:nvSpPr>
          <p:spPr bwMode="auto">
            <a:xfrm>
              <a:off x="4883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36" name="Oval 39"/>
            <p:cNvSpPr>
              <a:spLocks noChangeArrowheads="1"/>
            </p:cNvSpPr>
            <p:nvPr/>
          </p:nvSpPr>
          <p:spPr bwMode="auto">
            <a:xfrm>
              <a:off x="5241" y="3137"/>
              <a:ext cx="127" cy="127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7" name="Line 40"/>
          <p:cNvSpPr>
            <a:spLocks noChangeShapeType="1"/>
          </p:cNvSpPr>
          <p:nvPr/>
        </p:nvSpPr>
        <p:spPr bwMode="auto">
          <a:xfrm>
            <a:off x="304800" y="2819400"/>
            <a:ext cx="8229600" cy="0"/>
          </a:xfrm>
          <a:prstGeom prst="line">
            <a:avLst/>
          </a:prstGeom>
          <a:noFill/>
          <a:ln w="63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315913" y="466725"/>
            <a:ext cx="6781800" cy="2133600"/>
          </a:xfrm>
        </p:spPr>
        <p:txBody>
          <a:bodyPr/>
          <a:lstStyle>
            <a:lvl1pPr algn="r">
              <a:defRPr sz="48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849313" y="3049588"/>
            <a:ext cx="6248400" cy="2362200"/>
          </a:xfrm>
        </p:spPr>
        <p:txBody>
          <a:bodyPr/>
          <a:lstStyle>
            <a:lvl1pPr marL="0" indent="0" algn="r">
              <a:buFont typeface="Wingdings" pitchFamily="2" charset="2"/>
              <a:buNone/>
              <a:defRPr sz="32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38" name="Rectangle 5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9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40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5A88F8-988D-4DB1-9BE6-DD792683DB0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192035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D77CF8-1752-404D-8548-AE67FABAF5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390087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22238"/>
            <a:ext cx="2057400" cy="600868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019800" cy="600868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538374-184D-4986-9B27-28C3BDFDD3B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0607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50D3B6-3BAD-4AF5-9D17-6954813C828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422567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A3EC5C1-E201-4258-98B8-2960FE07E7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65507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263"/>
            <a:ext cx="4038600" cy="44116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CFF36B-1514-434C-806D-E7068A72ECF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5163974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06A314-60D6-43AA-926B-36753CA7EF1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755950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1E86382-EFC1-4F09-8171-68956E7F44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8305856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A472A4-738F-4C21-ABAB-D8AF81A577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992389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186748-8E09-4EFF-8D04-9B5D92B3A28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317040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82E1DD-F892-4564-B8A6-509790C789F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xmlns:p="http://schemas.openxmlformats.org/presentationml/2006/main" xmlns:r="http://schemas.openxmlformats.org/officeDocument/2006/relationships" xmlns:a="http://schemas.openxmlformats.org/drawingml/2006/main" xmlns="" val="20202609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>
            <a:off x="7962900" y="152400"/>
            <a:ext cx="0" cy="1524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2238"/>
            <a:ext cx="754380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719263"/>
            <a:ext cx="8229600" cy="4411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/>
            </a:lvl1pPr>
          </a:lstStyle>
          <a:p>
            <a:pPr>
              <a:defRPr/>
            </a:pPr>
            <a:r>
              <a:rPr lang="en-US" altLang="en-US"/>
              <a:t>AP English Language and Composition: Glass</a:t>
            </a:r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/>
            </a:lvl1pPr>
          </a:lstStyle>
          <a:p>
            <a:pPr>
              <a:defRPr/>
            </a:pPr>
            <a:fld id="{6165B524-EFDB-449F-BEED-5F185DE169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  <p:grpSp>
        <p:nvGrpSpPr>
          <p:cNvPr id="1032" name="Group 8"/>
          <p:cNvGrpSpPr>
            <a:grpSpLocks/>
          </p:cNvGrpSpPr>
          <p:nvPr/>
        </p:nvGrpSpPr>
        <p:grpSpPr bwMode="auto">
          <a:xfrm>
            <a:off x="8153400" y="152400"/>
            <a:ext cx="792163" cy="1295400"/>
            <a:chOff x="5136" y="960"/>
            <a:chExt cx="528" cy="864"/>
          </a:xfrm>
        </p:grpSpPr>
        <p:sp>
          <p:nvSpPr>
            <p:cNvPr id="1033" name="Oval 9"/>
            <p:cNvSpPr>
              <a:spLocks noChangeArrowheads="1"/>
            </p:cNvSpPr>
            <p:nvPr/>
          </p:nvSpPr>
          <p:spPr bwMode="auto">
            <a:xfrm>
              <a:off x="5136" y="960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4" name="Oval 10"/>
            <p:cNvSpPr>
              <a:spLocks noChangeArrowheads="1"/>
            </p:cNvSpPr>
            <p:nvPr/>
          </p:nvSpPr>
          <p:spPr bwMode="auto">
            <a:xfrm>
              <a:off x="5248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5" name="Oval 11"/>
            <p:cNvSpPr>
              <a:spLocks noChangeArrowheads="1"/>
            </p:cNvSpPr>
            <p:nvPr/>
          </p:nvSpPr>
          <p:spPr bwMode="auto">
            <a:xfrm>
              <a:off x="5360" y="960"/>
              <a:ext cx="79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5136" y="1072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7" name="Oval 13"/>
            <p:cNvSpPr>
              <a:spLocks noChangeArrowheads="1"/>
            </p:cNvSpPr>
            <p:nvPr/>
          </p:nvSpPr>
          <p:spPr bwMode="auto">
            <a:xfrm>
              <a:off x="5248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8" name="Oval 14"/>
            <p:cNvSpPr>
              <a:spLocks noChangeArrowheads="1"/>
            </p:cNvSpPr>
            <p:nvPr/>
          </p:nvSpPr>
          <p:spPr bwMode="auto">
            <a:xfrm>
              <a:off x="5360" y="1072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39" name="Oval 15"/>
            <p:cNvSpPr>
              <a:spLocks noChangeArrowheads="1"/>
            </p:cNvSpPr>
            <p:nvPr/>
          </p:nvSpPr>
          <p:spPr bwMode="auto">
            <a:xfrm>
              <a:off x="5472" y="1072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0" name="Oval 16"/>
            <p:cNvSpPr>
              <a:spLocks noChangeArrowheads="1"/>
            </p:cNvSpPr>
            <p:nvPr/>
          </p:nvSpPr>
          <p:spPr bwMode="auto">
            <a:xfrm>
              <a:off x="5136" y="1184"/>
              <a:ext cx="80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1" name="Oval 17"/>
            <p:cNvSpPr>
              <a:spLocks noChangeArrowheads="1"/>
            </p:cNvSpPr>
            <p:nvPr/>
          </p:nvSpPr>
          <p:spPr bwMode="auto">
            <a:xfrm>
              <a:off x="5248" y="1184"/>
              <a:ext cx="79" cy="79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2" name="Oval 18"/>
            <p:cNvSpPr>
              <a:spLocks noChangeArrowheads="1"/>
            </p:cNvSpPr>
            <p:nvPr/>
          </p:nvSpPr>
          <p:spPr bwMode="auto">
            <a:xfrm>
              <a:off x="5360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3" name="Oval 19"/>
            <p:cNvSpPr>
              <a:spLocks noChangeArrowheads="1"/>
            </p:cNvSpPr>
            <p:nvPr/>
          </p:nvSpPr>
          <p:spPr bwMode="auto">
            <a:xfrm>
              <a:off x="5472" y="1184"/>
              <a:ext cx="79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4" name="Oval 20"/>
            <p:cNvSpPr>
              <a:spLocks noChangeArrowheads="1"/>
            </p:cNvSpPr>
            <p:nvPr/>
          </p:nvSpPr>
          <p:spPr bwMode="auto">
            <a:xfrm>
              <a:off x="5584" y="1184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5" name="Oval 21"/>
            <p:cNvSpPr>
              <a:spLocks noChangeArrowheads="1"/>
            </p:cNvSpPr>
            <p:nvPr/>
          </p:nvSpPr>
          <p:spPr bwMode="auto">
            <a:xfrm>
              <a:off x="5136" y="1296"/>
              <a:ext cx="80" cy="80"/>
            </a:xfrm>
            <a:prstGeom prst="ellipse">
              <a:avLst/>
            </a:prstGeom>
            <a:solidFill>
              <a:schemeClr val="tx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6" name="Oval 22"/>
            <p:cNvSpPr>
              <a:spLocks noChangeArrowheads="1"/>
            </p:cNvSpPr>
            <p:nvPr/>
          </p:nvSpPr>
          <p:spPr bwMode="auto">
            <a:xfrm>
              <a:off x="5248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7" name="Oval 23"/>
            <p:cNvSpPr>
              <a:spLocks noChangeArrowheads="1"/>
            </p:cNvSpPr>
            <p:nvPr/>
          </p:nvSpPr>
          <p:spPr bwMode="auto">
            <a:xfrm>
              <a:off x="5360" y="1296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8" name="Oval 24"/>
            <p:cNvSpPr>
              <a:spLocks noChangeArrowheads="1"/>
            </p:cNvSpPr>
            <p:nvPr/>
          </p:nvSpPr>
          <p:spPr bwMode="auto">
            <a:xfrm>
              <a:off x="5472" y="1296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49" name="Oval 25"/>
            <p:cNvSpPr>
              <a:spLocks noChangeArrowheads="1"/>
            </p:cNvSpPr>
            <p:nvPr/>
          </p:nvSpPr>
          <p:spPr bwMode="auto">
            <a:xfrm>
              <a:off x="5136" y="1408"/>
              <a:ext cx="80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0" name="Oval 26"/>
            <p:cNvSpPr>
              <a:spLocks noChangeArrowheads="1"/>
            </p:cNvSpPr>
            <p:nvPr/>
          </p:nvSpPr>
          <p:spPr bwMode="auto">
            <a:xfrm>
              <a:off x="5248" y="1408"/>
              <a:ext cx="79" cy="80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1" name="Oval 27"/>
            <p:cNvSpPr>
              <a:spLocks noChangeArrowheads="1"/>
            </p:cNvSpPr>
            <p:nvPr/>
          </p:nvSpPr>
          <p:spPr bwMode="auto">
            <a:xfrm>
              <a:off x="5360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2" name="Oval 28"/>
            <p:cNvSpPr>
              <a:spLocks noChangeArrowheads="1"/>
            </p:cNvSpPr>
            <p:nvPr/>
          </p:nvSpPr>
          <p:spPr bwMode="auto">
            <a:xfrm>
              <a:off x="5472" y="1408"/>
              <a:ext cx="79" cy="80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3" name="Oval 29"/>
            <p:cNvSpPr>
              <a:spLocks noChangeArrowheads="1"/>
            </p:cNvSpPr>
            <p:nvPr/>
          </p:nvSpPr>
          <p:spPr bwMode="auto">
            <a:xfrm>
              <a:off x="5584" y="1408"/>
              <a:ext cx="80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4" name="Oval 30"/>
            <p:cNvSpPr>
              <a:spLocks noChangeArrowheads="1"/>
            </p:cNvSpPr>
            <p:nvPr/>
          </p:nvSpPr>
          <p:spPr bwMode="auto">
            <a:xfrm>
              <a:off x="5136" y="1520"/>
              <a:ext cx="80" cy="79"/>
            </a:xfrm>
            <a:prstGeom prst="ellipse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5" name="Oval 31"/>
            <p:cNvSpPr>
              <a:spLocks noChangeArrowheads="1"/>
            </p:cNvSpPr>
            <p:nvPr/>
          </p:nvSpPr>
          <p:spPr bwMode="auto">
            <a:xfrm>
              <a:off x="5248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6" name="Oval 32"/>
            <p:cNvSpPr>
              <a:spLocks noChangeArrowheads="1"/>
            </p:cNvSpPr>
            <p:nvPr/>
          </p:nvSpPr>
          <p:spPr bwMode="auto">
            <a:xfrm>
              <a:off x="5360" y="1520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7" name="Oval 33"/>
            <p:cNvSpPr>
              <a:spLocks noChangeArrowheads="1"/>
            </p:cNvSpPr>
            <p:nvPr/>
          </p:nvSpPr>
          <p:spPr bwMode="auto">
            <a:xfrm>
              <a:off x="5472" y="1520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8" name="Oval 34"/>
            <p:cNvSpPr>
              <a:spLocks noChangeArrowheads="1"/>
            </p:cNvSpPr>
            <p:nvPr/>
          </p:nvSpPr>
          <p:spPr bwMode="auto">
            <a:xfrm>
              <a:off x="5136" y="1632"/>
              <a:ext cx="80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59" name="Oval 35"/>
            <p:cNvSpPr>
              <a:spLocks noChangeArrowheads="1"/>
            </p:cNvSpPr>
            <p:nvPr/>
          </p:nvSpPr>
          <p:spPr bwMode="auto">
            <a:xfrm>
              <a:off x="5248" y="1632"/>
              <a:ext cx="79" cy="79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0" name="Oval 36"/>
            <p:cNvSpPr>
              <a:spLocks noChangeArrowheads="1"/>
            </p:cNvSpPr>
            <p:nvPr/>
          </p:nvSpPr>
          <p:spPr bwMode="auto">
            <a:xfrm>
              <a:off x="5360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1" name="Oval 37"/>
            <p:cNvSpPr>
              <a:spLocks noChangeArrowheads="1"/>
            </p:cNvSpPr>
            <p:nvPr/>
          </p:nvSpPr>
          <p:spPr bwMode="auto">
            <a:xfrm>
              <a:off x="5472" y="1632"/>
              <a:ext cx="79" cy="79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2" name="Oval 38"/>
            <p:cNvSpPr>
              <a:spLocks noChangeArrowheads="1"/>
            </p:cNvSpPr>
            <p:nvPr/>
          </p:nvSpPr>
          <p:spPr bwMode="auto">
            <a:xfrm>
              <a:off x="5248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063" name="Oval 39"/>
            <p:cNvSpPr>
              <a:spLocks noChangeArrowheads="1"/>
            </p:cNvSpPr>
            <p:nvPr/>
          </p:nvSpPr>
          <p:spPr bwMode="auto">
            <a:xfrm>
              <a:off x="5472" y="1744"/>
              <a:ext cx="79" cy="80"/>
            </a:xfrm>
            <a:prstGeom prst="ellipse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9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l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92150" indent="-3476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l"/>
        <a:defRPr sz="2600">
          <a:solidFill>
            <a:schemeClr val="tx1"/>
          </a:solidFill>
          <a:latin typeface="+mn-lt"/>
        </a:defRPr>
      </a:lvl2pPr>
      <a:lvl3pPr marL="987425" indent="-29368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l"/>
        <a:defRPr sz="2300">
          <a:solidFill>
            <a:schemeClr val="tx1"/>
          </a:solidFill>
          <a:latin typeface="+mn-lt"/>
        </a:defRPr>
      </a:lvl3pPr>
      <a:lvl4pPr marL="1281113" indent="-2921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4pPr>
      <a:lvl5pPr marL="1598613" indent="-315913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0558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130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29702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427413" indent="-315913" algn="l" rtl="0" fontAlgn="base">
        <a:spcBef>
          <a:spcPct val="20000"/>
        </a:spcBef>
        <a:spcAft>
          <a:spcPct val="0"/>
        </a:spcAft>
        <a:buClr>
          <a:schemeClr val="folHlink"/>
        </a:buClr>
        <a:buSzPct val="80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3075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87970A3-663C-4968-B2F7-1DA88648ABD5}" type="slidenum">
              <a:rPr lang="en-US" altLang="en-US" smtClean="0"/>
              <a:pPr eaLnBrk="1" hangingPunct="1"/>
              <a:t>1</a:t>
            </a:fld>
            <a:endParaRPr lang="en-US" altLang="en-US" smtClean="0"/>
          </a:p>
        </p:txBody>
      </p:sp>
      <p:sp>
        <p:nvSpPr>
          <p:cNvPr id="3076" name="Rectangle 6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Integrating quotations</a:t>
            </a:r>
          </a:p>
        </p:txBody>
      </p:sp>
      <p:sp>
        <p:nvSpPr>
          <p:cNvPr id="3077" name="Rectangle 7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Tips on how to integrate textual support smoothly into your own writing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229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0201361-2106-4B1F-B1E3-E19D13B25D2B}" type="slidenum">
              <a:rPr lang="en-US" altLang="en-US" smtClean="0"/>
              <a:pPr eaLnBrk="1" hangingPunct="1"/>
              <a:t>10</a:t>
            </a:fld>
            <a:endParaRPr lang="en-US" altLang="en-US" smtClean="0"/>
          </a:p>
        </p:txBody>
      </p:sp>
      <p:sp>
        <p:nvSpPr>
          <p:cNvPr id="1229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500" smtClean="0"/>
              <a:t>Options for Integrating Quotations: #3 = Use a sentence.</a:t>
            </a:r>
          </a:p>
        </p:txBody>
      </p:sp>
      <p:sp>
        <p:nvSpPr>
          <p:cNvPr id="1229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Use a full sentence of your own to introduce a full sentence by the quoted author.</a:t>
            </a:r>
          </a:p>
          <a:p>
            <a:pPr eaLnBrk="1" hangingPunct="1">
              <a:buFont typeface="Wingdings" pitchFamily="2" charset="2"/>
              <a:buNone/>
            </a:pPr>
            <a:endParaRPr lang="en-US" sz="2600" smtClean="0"/>
          </a:p>
          <a:p>
            <a:pPr eaLnBrk="1" hangingPunct="1"/>
            <a:r>
              <a:rPr lang="en-US" sz="2600" smtClean="0"/>
              <a:t>You must use a colon to introduce the quotation in this case.</a:t>
            </a:r>
            <a:endParaRPr lang="en-US" sz="2600" b="1" smtClean="0">
              <a:solidFill>
                <a:srgbClr val="008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8000"/>
                </a:solidFill>
              </a:rPr>
              <a:t>	Jacob Needleman says it best</a:t>
            </a:r>
            <a:r>
              <a:rPr lang="en-US" b="1" smtClean="0">
                <a:solidFill>
                  <a:schemeClr val="tx2"/>
                </a:solidFill>
              </a:rPr>
              <a:t>: </a:t>
            </a:r>
            <a:r>
              <a:rPr lang="en-US" b="1" smtClean="0">
                <a:solidFill>
                  <a:srgbClr val="008000"/>
                </a:solidFill>
              </a:rPr>
              <a:t>“A dream is a vision or truth, of what can be and ought to be, and a dream is a deception.”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331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2E12D4-A0C9-49E9-9408-CCC8F320D268}" type="slidenum">
              <a:rPr lang="en-US" altLang="en-US" smtClean="0"/>
              <a:pPr eaLnBrk="1" hangingPunct="1"/>
              <a:t>11</a:t>
            </a:fld>
            <a:endParaRPr lang="en-US" altLang="en-US" smtClean="0"/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304800"/>
            <a:ext cx="7543800" cy="1295400"/>
          </a:xfrm>
        </p:spPr>
        <p:txBody>
          <a:bodyPr/>
          <a:lstStyle/>
          <a:p>
            <a:pPr eaLnBrk="1" hangingPunct="1"/>
            <a:r>
              <a:rPr lang="en-US" sz="3200" smtClean="0"/>
              <a:t>Options for Integrating Quotations: Colon or comma?</a:t>
            </a:r>
          </a:p>
        </p:txBody>
      </p:sp>
      <p:sp>
        <p:nvSpPr>
          <p:cNvPr id="1331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hlink"/>
                </a:solidFill>
              </a:rPr>
              <a:t>	</a:t>
            </a:r>
            <a:r>
              <a:rPr lang="en-US" sz="2400" b="1" u="sng" smtClean="0">
                <a:solidFill>
                  <a:schemeClr val="hlink"/>
                </a:solidFill>
              </a:rPr>
              <a:t>Jacob Needleman says it best</a:t>
            </a:r>
            <a:r>
              <a:rPr lang="en-US" sz="2400" b="1" smtClean="0">
                <a:solidFill>
                  <a:schemeClr val="tx2"/>
                </a:solidFill>
              </a:rPr>
              <a:t>:</a:t>
            </a:r>
            <a:r>
              <a:rPr lang="en-US" sz="2400" b="1" smtClean="0">
                <a:solidFill>
                  <a:srgbClr val="008000"/>
                </a:solidFill>
              </a:rPr>
              <a:t> “A dream is a vision or truth, of what can be and ought to be, and a dream is a deception.”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hlink"/>
                </a:solidFill>
              </a:rPr>
              <a:t>Underlined portion = a complete sentence; introduce quote with colon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solidFill>
                <a:schemeClr val="hlink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008000"/>
                </a:solidFill>
              </a:rPr>
              <a:t>	</a:t>
            </a:r>
            <a:r>
              <a:rPr lang="en-US" sz="2400" b="1" u="sng" smtClean="0">
                <a:solidFill>
                  <a:schemeClr val="tx2"/>
                </a:solidFill>
              </a:rPr>
              <a:t>Jacob Needleman says</a:t>
            </a:r>
            <a:r>
              <a:rPr lang="en-US" sz="2400" b="1" smtClean="0">
                <a:solidFill>
                  <a:schemeClr val="tx2"/>
                </a:solidFill>
              </a:rPr>
              <a:t>,</a:t>
            </a:r>
            <a:r>
              <a:rPr lang="en-US" sz="2400" b="1" smtClean="0">
                <a:solidFill>
                  <a:srgbClr val="008000"/>
                </a:solidFill>
              </a:rPr>
              <a:t> “A dream is a vision or truth, of what can be and ought to be, and a dream is a deception.”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solidFill>
                <a:srgbClr val="008000"/>
              </a:solidFill>
            </a:endParaRP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Underlined portion = a fragment; introduce quote with comma</a:t>
            </a:r>
          </a:p>
          <a:p>
            <a:pPr lvl="1"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400" b="1" smtClean="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433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3C95D57-176F-4C35-96B4-0FDB4AC093E7}" type="slidenum">
              <a:rPr lang="en-US" altLang="en-US" smtClean="0"/>
              <a:pPr eaLnBrk="1" hangingPunct="1"/>
              <a:t>12</a:t>
            </a:fld>
            <a:endParaRPr lang="en-US" altLang="en-US" smtClean="0"/>
          </a:p>
        </p:txBody>
      </p:sp>
      <p:sp>
        <p:nvSpPr>
          <p:cNvPr id="1434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Punctuation Rules: The Basics</a:t>
            </a:r>
          </a:p>
        </p:txBody>
      </p:sp>
      <p:sp>
        <p:nvSpPr>
          <p:cNvPr id="1434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Capitalize the first letter of any </a:t>
            </a:r>
            <a:r>
              <a:rPr lang="en-US" sz="2400" u="sng" smtClean="0"/>
              <a:t>complete sentence</a:t>
            </a:r>
            <a:r>
              <a:rPr lang="en-US" sz="2400" smtClean="0"/>
              <a:t> you quote unless you introduce it with “that.”</a:t>
            </a:r>
          </a:p>
          <a:p>
            <a:pPr eaLnBrk="1" hangingPunct="1">
              <a:lnSpc>
                <a:spcPct val="80000"/>
              </a:lnSpc>
            </a:pPr>
            <a:endParaRPr lang="en-US" sz="24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000" smtClean="0">
                <a:solidFill>
                  <a:srgbClr val="008000"/>
                </a:solidFill>
              </a:rPr>
              <a:t>	</a:t>
            </a:r>
            <a:r>
              <a:rPr lang="en-US" sz="2200" b="1" smtClean="0">
                <a:solidFill>
                  <a:srgbClr val="008000"/>
                </a:solidFill>
              </a:rPr>
              <a:t>In describing the New World, de Crevecoeur claimed, “</a:t>
            </a:r>
            <a:r>
              <a:rPr lang="en-US" sz="2200" b="1" smtClean="0">
                <a:solidFill>
                  <a:schemeClr val="tx2"/>
                </a:solidFill>
              </a:rPr>
              <a:t>T</a:t>
            </a:r>
            <a:r>
              <a:rPr lang="en-US" sz="2200" b="1" smtClean="0">
                <a:solidFill>
                  <a:srgbClr val="008000"/>
                </a:solidFill>
              </a:rPr>
              <a:t>he rich and the poor are not so far removed from each other as they are in Europe” (1).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>
                <a:solidFill>
                  <a:srgbClr val="008000"/>
                </a:solidFill>
              </a:rPr>
              <a:t>	de Crevecoeur claimed that the “rich and the poor are not so far removed from each other as they are in Europe” (1).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>
                <a:solidFill>
                  <a:srgbClr val="008000"/>
                </a:solidFill>
              </a:rPr>
              <a:t>	de Crevecoeur claimed that “[t]he rich and the poor are not so far removed from each other as they are in Europe” (1).</a:t>
            </a:r>
            <a:endParaRPr lang="en-US" sz="22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536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174924-D8C5-4222-B0F7-226AD3260BC4}" type="slidenum">
              <a:rPr lang="en-US" altLang="en-US" smtClean="0"/>
              <a:pPr eaLnBrk="1" hangingPunct="1"/>
              <a:t>13</a:t>
            </a:fld>
            <a:endParaRPr lang="en-US" altLang="en-US" smtClean="0"/>
          </a:p>
        </p:txBody>
      </p:sp>
      <p:sp>
        <p:nvSpPr>
          <p:cNvPr id="1536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Punctuation Rules: The Basics, 2</a:t>
            </a:r>
          </a:p>
        </p:txBody>
      </p:sp>
      <p:sp>
        <p:nvSpPr>
          <p:cNvPr id="1536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If the quotation is broken into two parts, do not capitalize the first letter of the second part. </a:t>
            </a:r>
          </a:p>
          <a:p>
            <a:pPr eaLnBrk="1" hangingPunct="1"/>
            <a:endParaRPr lang="en-US" sz="2800" smtClean="0"/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“Our team is bound to win," said Coach Glass, "because UHS students are excellent Ultimate Frisbee players." 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638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D707EA4-DF20-42EA-BF0F-89AEB5AD31E3}" type="slidenum">
              <a:rPr lang="en-US" altLang="en-US" smtClean="0"/>
              <a:pPr eaLnBrk="1" hangingPunct="1"/>
              <a:t>14</a:t>
            </a:fld>
            <a:endParaRPr lang="en-US" altLang="en-US" smtClean="0"/>
          </a:p>
        </p:txBody>
      </p:sp>
      <p:sp>
        <p:nvSpPr>
          <p:cNvPr id="1638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Punctuation Rules: Commas and Periods</a:t>
            </a:r>
          </a:p>
        </p:txBody>
      </p:sp>
      <p:sp>
        <p:nvSpPr>
          <p:cNvPr id="1638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600" smtClean="0"/>
              <a:t>Commas and periods go </a:t>
            </a:r>
            <a:r>
              <a:rPr lang="en-US" sz="2600" u="sng" smtClean="0"/>
              <a:t>within</a:t>
            </a:r>
            <a:r>
              <a:rPr lang="en-US" sz="2600" smtClean="0"/>
              <a:t> closing quotation marks, EXCEPT when a parenthetical reference follows the quotation.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smtClean="0">
                <a:solidFill>
                  <a:srgbClr val="008000"/>
                </a:solidFill>
              </a:rPr>
              <a:t>	</a:t>
            </a:r>
            <a:r>
              <a:rPr lang="en-US" sz="2600" b="1" smtClean="0">
                <a:solidFill>
                  <a:srgbClr val="008000"/>
                </a:solidFill>
              </a:rPr>
              <a:t>Jacob Needleman said, “A dream is a vision or truth, of what can be and ought to be, and a dream is a deception</a:t>
            </a:r>
            <a:r>
              <a:rPr lang="en-US" sz="2600" b="1" smtClean="0">
                <a:solidFill>
                  <a:schemeClr val="tx2"/>
                </a:solidFill>
              </a:rPr>
              <a:t>.”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600" b="1" smtClean="0">
              <a:solidFill>
                <a:schemeClr val="tx2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600" b="1" smtClean="0">
                <a:solidFill>
                  <a:srgbClr val="008000"/>
                </a:solidFill>
              </a:rPr>
              <a:t>	In her essay, Dr. Linguist notes, "The gestures used for greeting others differ greatly from one culture to another</a:t>
            </a:r>
            <a:r>
              <a:rPr lang="en-US" sz="2600" b="1" smtClean="0">
                <a:solidFill>
                  <a:schemeClr val="tx2"/>
                </a:solidFill>
              </a:rPr>
              <a:t>” (3).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741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357E11-4CB2-4CE2-ABD8-B27100EC288D}" type="slidenum">
              <a:rPr lang="en-US" altLang="en-US" smtClean="0"/>
              <a:pPr eaLnBrk="1" hangingPunct="1"/>
              <a:t>15</a:t>
            </a:fld>
            <a:endParaRPr lang="en-US" altLang="en-US" smtClean="0"/>
          </a:p>
        </p:txBody>
      </p:sp>
      <p:sp>
        <p:nvSpPr>
          <p:cNvPr id="1741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Punctuation Rules: Colons and Semi-Colons</a:t>
            </a:r>
          </a:p>
        </p:txBody>
      </p:sp>
      <p:sp>
        <p:nvSpPr>
          <p:cNvPr id="1741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When colons and semi-colons are </a:t>
            </a:r>
            <a:r>
              <a:rPr lang="en-US" sz="2800" u="sng" smtClean="0"/>
              <a:t>not</a:t>
            </a:r>
            <a:r>
              <a:rPr lang="en-US" sz="2800" smtClean="0"/>
              <a:t> part of the quotation, put them outside of the closing quotation marks. 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>
              <a:solidFill>
                <a:srgbClr val="008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At the English Department meeting, Ms. Balzer voiced her opinion on the rules for integrating quotations: “They’re not intuitive, but they are very important</a:t>
            </a:r>
            <a:r>
              <a:rPr lang="en-US" sz="2800" b="1" smtClean="0">
                <a:solidFill>
                  <a:schemeClr val="tx2"/>
                </a:solidFill>
              </a:rPr>
              <a:t>";</a:t>
            </a:r>
            <a:r>
              <a:rPr lang="en-US" sz="2800" b="1" smtClean="0"/>
              <a:t> </a:t>
            </a:r>
            <a:r>
              <a:rPr lang="en-US" sz="2800" b="1" smtClean="0">
                <a:solidFill>
                  <a:srgbClr val="008000"/>
                </a:solidFill>
              </a:rPr>
              <a:t>several other teachers agreed.</a:t>
            </a:r>
            <a:r>
              <a:rPr lang="en-US" sz="2800" b="1" smtClean="0"/>
              <a:t>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843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7A45AD0-C3F7-4C6B-B3D0-FDC46362BF05}" type="slidenum">
              <a:rPr lang="en-US" altLang="en-US" smtClean="0"/>
              <a:pPr eaLnBrk="1" hangingPunct="1"/>
              <a:t>16</a:t>
            </a:fld>
            <a:endParaRPr lang="en-US" altLang="en-US" smtClean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Punctuation Rules: Question Marks, Exclamation Points, and Dashes</a:t>
            </a:r>
          </a:p>
        </p:txBody>
      </p:sp>
      <p:sp>
        <p:nvSpPr>
          <p:cNvPr id="1843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If a question mark, exclamation point, or dash is part of the original quotation, place it </a:t>
            </a:r>
            <a:r>
              <a:rPr lang="en-US" sz="2800" u="sng" smtClean="0"/>
              <a:t>within</a:t>
            </a:r>
            <a:r>
              <a:rPr lang="en-US" sz="2800" smtClean="0"/>
              <a:t> the closing quotation mark.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	</a:t>
            </a:r>
            <a:r>
              <a:rPr lang="en-US" sz="2800" b="1" smtClean="0">
                <a:solidFill>
                  <a:srgbClr val="008000"/>
                </a:solidFill>
              </a:rPr>
              <a:t>Elaine Pagels asks, “Whom do we include in the ‘American Dream’ </a:t>
            </a:r>
            <a:r>
              <a:rPr lang="en-US" sz="2800" b="1" smtClean="0">
                <a:solidFill>
                  <a:schemeClr val="tx2"/>
                </a:solidFill>
              </a:rPr>
              <a:t>?” (5).</a:t>
            </a:r>
            <a:endParaRPr lang="en-US" sz="2800" b="1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945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A1A0262-1F6E-4D85-AEA4-6C8101C483B5}" type="slidenum">
              <a:rPr lang="en-US" altLang="en-US" smtClean="0"/>
              <a:pPr eaLnBrk="1" hangingPunct="1"/>
              <a:t>17</a:t>
            </a:fld>
            <a:endParaRPr lang="en-US" altLang="en-US" smtClean="0"/>
          </a:p>
        </p:txBody>
      </p:sp>
      <p:sp>
        <p:nvSpPr>
          <p:cNvPr id="1946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Punctuation Rules: Question Marks, Exclamation Points, and Dashes</a:t>
            </a:r>
          </a:p>
        </p:txBody>
      </p:sp>
      <p:sp>
        <p:nvSpPr>
          <p:cNvPr id="1946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If a question mark, exclamation point, or dash is part of </a:t>
            </a:r>
            <a:r>
              <a:rPr lang="en-US" sz="2800" i="1" smtClean="0"/>
              <a:t>your</a:t>
            </a:r>
            <a:r>
              <a:rPr lang="en-US" sz="2800" smtClean="0"/>
              <a:t> sentence that includes the quotation, place it </a:t>
            </a:r>
            <a:r>
              <a:rPr lang="en-US" sz="2800" u="sng" smtClean="0"/>
              <a:t>outside</a:t>
            </a:r>
            <a:r>
              <a:rPr lang="en-US" sz="2800" smtClean="0"/>
              <a:t> of the closing quotation mark.  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Do other columnists agree with David Brooks’ claim that “maximum status goes to the Gladwellian heroes who occupy the convergence points of the Internet ecosystem</a:t>
            </a:r>
            <a:r>
              <a:rPr lang="en-US" sz="2800" b="1" smtClean="0">
                <a:solidFill>
                  <a:schemeClr val="tx2"/>
                </a:solidFill>
              </a:rPr>
              <a:t>” (2)?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2048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D2B0F94-FD1A-406A-8577-961950697DAE}" type="slidenum">
              <a:rPr lang="en-US" altLang="en-US" smtClean="0"/>
              <a:pPr eaLnBrk="1" hangingPunct="1"/>
              <a:t>18</a:t>
            </a:fld>
            <a:endParaRPr lang="en-US" altLang="en-US" smtClean="0"/>
          </a:p>
        </p:txBody>
      </p:sp>
      <p:sp>
        <p:nvSpPr>
          <p:cNvPr id="2048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Quotes: 4+ Lines</a:t>
            </a:r>
          </a:p>
        </p:txBody>
      </p:sp>
      <p:sp>
        <p:nvSpPr>
          <p:cNvPr id="2048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Use block quotes sparingly, if at all.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The more your quote, the more you must explain!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  <a:p>
            <a:pPr eaLnBrk="1" hangingPunct="1"/>
            <a:r>
              <a:rPr lang="en-US" smtClean="0"/>
              <a:t>If you really must use a block quote, remember these guidelines…</a:t>
            </a:r>
          </a:p>
          <a:p>
            <a:pPr eaLnBrk="1" hangingPunct="1">
              <a:buFont typeface="Wingdings" pitchFamily="2" charset="2"/>
              <a:buNone/>
            </a:pPr>
            <a:endParaRPr lang="en-US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2150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651C6F0-AB53-48D7-A034-84658188FF6A}" type="slidenum">
              <a:rPr lang="en-US" altLang="en-US" smtClean="0"/>
              <a:pPr eaLnBrk="1" hangingPunct="1"/>
              <a:t>19</a:t>
            </a:fld>
            <a:endParaRPr lang="en-US" altLang="en-US" smtClean="0"/>
          </a:p>
        </p:txBody>
      </p:sp>
      <p:sp>
        <p:nvSpPr>
          <p:cNvPr id="2150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Quotes: Usage Rules</a:t>
            </a:r>
          </a:p>
        </p:txBody>
      </p:sp>
      <p:sp>
        <p:nvSpPr>
          <p:cNvPr id="2150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Begin quote as a new line of text.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Indent 1” from left margin.</a:t>
            </a:r>
          </a:p>
          <a:p>
            <a:pPr eaLnBrk="1" hangingPunct="1"/>
            <a:endParaRPr lang="en-US" sz="2800" smtClean="0"/>
          </a:p>
          <a:p>
            <a:pPr eaLnBrk="1" hangingPunct="1"/>
            <a:r>
              <a:rPr lang="en-US" sz="2800" smtClean="0"/>
              <a:t>No quotation marks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  <a:p>
            <a:pPr eaLnBrk="1" hangingPunct="1"/>
            <a:r>
              <a:rPr lang="en-US" sz="2800" smtClean="0"/>
              <a:t>Parenthetical citation goes </a:t>
            </a:r>
            <a:r>
              <a:rPr lang="en-US" sz="2800" u="sng" smtClean="0"/>
              <a:t>outside</a:t>
            </a:r>
            <a:r>
              <a:rPr lang="en-US" sz="2800" smtClean="0"/>
              <a:t> final punctuation within quote.</a:t>
            </a:r>
          </a:p>
          <a:p>
            <a:pPr eaLnBrk="1" hangingPunct="1">
              <a:buFont typeface="Wingdings" pitchFamily="2" charset="2"/>
              <a:buNone/>
            </a:pPr>
            <a:endParaRPr lang="en-US" sz="280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409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04B462F-C249-4FDA-98EA-5EB3DD5FA04D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410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works?</a:t>
            </a:r>
          </a:p>
        </p:txBody>
      </p:sp>
      <p:sp>
        <p:nvSpPr>
          <p:cNvPr id="410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200" b="1" smtClean="0">
                <a:solidFill>
                  <a:srgbClr val="990000"/>
                </a:solidFill>
              </a:rPr>
              <a:t>INEFFECTIVE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rgbClr val="990000"/>
                </a:solidFill>
              </a:rPr>
              <a:t>Rodriguez writes, “My parents, who are no longer my parents in a cultural sense.” He expresses the alienation from his family that has resulted from his assimilation into English-speaking American culture.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200" b="1" smtClean="0">
                <a:solidFill>
                  <a:srgbClr val="008000"/>
                </a:solidFill>
              </a:rPr>
              <a:t>EFFECTIVE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rgbClr val="008000"/>
                </a:solidFill>
              </a:rPr>
              <a:t>Rodriguez describes his parents as “no longer [his] parents in a cultural sense” to express the alienation from his family that has resulted from his assimilation into English-speaking American culture.</a:t>
            </a:r>
          </a:p>
          <a:p>
            <a:pPr eaLnBrk="1" hangingPunct="1">
              <a:buFont typeface="Wingdings" pitchFamily="2" charset="2"/>
              <a:buNone/>
            </a:pPr>
            <a:endParaRPr lang="en-US" sz="22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2253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A25EA73-B215-45E3-BC87-2348EAD959E3}" type="slidenum">
              <a:rPr lang="en-US" altLang="en-US" smtClean="0"/>
              <a:pPr eaLnBrk="1" hangingPunct="1"/>
              <a:t>20</a:t>
            </a:fld>
            <a:endParaRPr lang="en-US" altLang="en-US" smtClean="0"/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Block Quotes: Example</a:t>
            </a:r>
          </a:p>
        </p:txBody>
      </p:sp>
      <p:sp>
        <p:nvSpPr>
          <p:cNvPr id="2253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19263"/>
            <a:ext cx="8534400" cy="441166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008000"/>
                </a:solidFill>
              </a:rPr>
              <a:t>	In his poem “The Problem," Ralph Waldo Emerson explores the inner philosophical struggle of a religious yet unorthodox man: </a:t>
            </a:r>
            <a:endParaRPr lang="en-US" sz="2400" b="1" smtClean="0">
              <a:solidFill>
                <a:schemeClr val="tx2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I like a church;I like a cowl;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I love a prophet of the soul;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And on my heart monastic aisles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Fall like sweet strains, or pensive smiles: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Yet not for all his faith can see</a:t>
            </a: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chemeClr val="tx2"/>
                </a:solidFill>
              </a:rPr>
              <a:t>			Would I that cowlëd churchman be. (1-7)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23555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E540B84-2BB3-4A9D-A6F8-CEDAA855A4EC}" type="slidenum">
              <a:rPr lang="en-US" altLang="en-US" smtClean="0"/>
              <a:pPr eaLnBrk="1" hangingPunct="1"/>
              <a:t>21</a:t>
            </a:fld>
            <a:endParaRPr lang="en-US" altLang="en-US" smtClean="0"/>
          </a:p>
        </p:txBody>
      </p:sp>
      <p:sp>
        <p:nvSpPr>
          <p:cNvPr id="23556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algn="l" eaLnBrk="1" hangingPunct="1"/>
            <a:r>
              <a:rPr lang="en-US" smtClean="0"/>
              <a:t>Integrating quotations: fin!</a:t>
            </a:r>
          </a:p>
        </p:txBody>
      </p:sp>
      <p:sp>
        <p:nvSpPr>
          <p:cNvPr id="23557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algn="ctr" eaLnBrk="1" hangingPunct="1"/>
            <a:r>
              <a:rPr lang="en-US" smtClean="0"/>
              <a:t>Time to practice…</a:t>
            </a:r>
          </a:p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oter Placeholder 5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5123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C339B7F7-DE99-46AD-B1FB-8B74E0348547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What Works? 2</a:t>
            </a: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>
                <a:solidFill>
                  <a:srgbClr val="990000"/>
                </a:solidFill>
              </a:rPr>
              <a:t>INEFFECTIVE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/>
              <a:t>	</a:t>
            </a:r>
            <a:r>
              <a:rPr lang="en-US" sz="2400" b="1" smtClean="0">
                <a:solidFill>
                  <a:srgbClr val="990000"/>
                </a:solidFill>
              </a:rPr>
              <a:t>de Crevecoeur argues that poor Europeans have no real attachment to their homelands. “Can a wretch who wanders about, who works and starves, whose life is a continual scene of sore affliction or pinching penury; can that man call England or any other kingdom his country?”</a:t>
            </a:r>
            <a:endParaRPr lang="en-US" sz="2400" smtClean="0">
              <a:solidFill>
                <a:srgbClr val="990000"/>
              </a:solidFill>
            </a:endParaRPr>
          </a:p>
        </p:txBody>
      </p:sp>
      <p:sp>
        <p:nvSpPr>
          <p:cNvPr id="5126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200" b="1" smtClean="0">
                <a:solidFill>
                  <a:srgbClr val="008000"/>
                </a:solidFill>
              </a:rPr>
              <a:t>EFFECTIVE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400" b="1" smtClean="0">
                <a:solidFill>
                  <a:srgbClr val="008000"/>
                </a:solidFill>
              </a:rPr>
              <a:t>	de Crevecoeur criticizes the lack of social mobility in Europe using a biting rhetorical question: “Can a wretch who wanders about, who works and starves, whose life is a continual scene of sore affliction or pinching penury; can that man call England or any other kingdom his country?”</a:t>
            </a:r>
            <a:endParaRPr lang="en-US" sz="2400" smtClean="0">
              <a:solidFill>
                <a:srgbClr val="0080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2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614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8EF4A8F-3DA3-4CE4-B3E8-C4A42996888A}" type="slidenum">
              <a:rPr lang="en-US" altLang="en-US" smtClean="0"/>
              <a:pPr eaLnBrk="1" hangingPunct="1"/>
              <a:t>4</a:t>
            </a:fld>
            <a:endParaRPr lang="en-US" altLang="en-US" smtClean="0"/>
          </a:p>
        </p:txBody>
      </p:sp>
      <p:sp>
        <p:nvSpPr>
          <p:cNvPr id="614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#1 = Incorporate</a:t>
            </a:r>
          </a:p>
        </p:txBody>
      </p:sp>
      <p:sp>
        <p:nvSpPr>
          <p:cNvPr id="614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Incorporate the quotation into your sentence, punctuating it as you would if it were not a quotation.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Mukherjee argues in favor of an acculturation model “that differs from both the enforced assimilation of a ‘melting pot’ and the Canadian model of a multicultural ‘mosaic’”(4).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717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9A10D47-4F29-4E1B-AE81-1EEFACB98661}" type="slidenum">
              <a:rPr lang="en-US" altLang="en-US" smtClean="0"/>
              <a:pPr eaLnBrk="1" hangingPunct="1"/>
              <a:t>5</a:t>
            </a:fld>
            <a:endParaRPr lang="en-US" altLang="en-US" smtClean="0"/>
          </a:p>
        </p:txBody>
      </p:sp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#1 = Incorporate 2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800" smtClean="0"/>
              <a:t>If you must change an element within the quote to make it work grammatically, use brackets to indicate the change.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008000"/>
                </a:solidFill>
              </a:rPr>
              <a:t>	Rodriguez describes his parents as “no longer [his] parents in a cultural sense” to express the alienation from his family that has resulted from his assimilation into English-speaking American culture.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</a:pPr>
            <a:endParaRPr lang="en-US" sz="24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819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C8671D-4C4A-414F-A602-3795FD60FD21}" type="slidenum">
              <a:rPr lang="en-US" altLang="en-US" smtClean="0"/>
              <a:pPr eaLnBrk="1" hangingPunct="1"/>
              <a:t>6</a:t>
            </a:fld>
            <a:endParaRPr lang="en-US" altLang="en-US" smtClean="0"/>
          </a:p>
        </p:txBody>
      </p:sp>
      <p:sp>
        <p:nvSpPr>
          <p:cNvPr id="819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#2 = attribute</a:t>
            </a:r>
          </a:p>
        </p:txBody>
      </p:sp>
      <p:sp>
        <p:nvSpPr>
          <p:cNvPr id="819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600" smtClean="0"/>
              <a:t>Introduce a full-sentence quotation by using an attributive speech tag like “he writes,” “she claims,” and so on</a:t>
            </a:r>
            <a:r>
              <a:rPr lang="en-US" smtClean="0"/>
              <a:t>.</a:t>
            </a: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8000"/>
                </a:solidFill>
              </a:rPr>
              <a:t>	Jacob Needleman claims, “A dream is a vision or truth, of what can be and ought to be, and a dream is a deception.”</a:t>
            </a:r>
          </a:p>
          <a:p>
            <a:pPr lvl="1" eaLnBrk="1" hangingPunct="1">
              <a:buFont typeface="Wingdings" pitchFamily="2" charset="2"/>
              <a:buNone/>
            </a:pPr>
            <a:endParaRPr lang="en-US" b="1" smtClean="0">
              <a:solidFill>
                <a:srgbClr val="008000"/>
              </a:solidFill>
            </a:endParaRPr>
          </a:p>
          <a:p>
            <a:pPr lvl="1" eaLnBrk="1" hangingPunct="1">
              <a:buFont typeface="Wingdings" pitchFamily="2" charset="2"/>
              <a:buNone/>
            </a:pPr>
            <a:r>
              <a:rPr lang="en-US" b="1" smtClean="0">
                <a:solidFill>
                  <a:srgbClr val="008000"/>
                </a:solidFill>
              </a:rPr>
              <a:t>	Elaine Pagels asks, “Whom do we include in the </a:t>
            </a:r>
            <a:r>
              <a:rPr lang="en-US" b="1" smtClean="0">
                <a:solidFill>
                  <a:schemeClr val="tx2"/>
                </a:solidFill>
              </a:rPr>
              <a:t>‘</a:t>
            </a:r>
            <a:r>
              <a:rPr lang="en-US" b="1" smtClean="0">
                <a:solidFill>
                  <a:srgbClr val="008000"/>
                </a:solidFill>
              </a:rPr>
              <a:t>American Dream’?”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921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7315E11-10E5-411C-9194-C107831EABDF}" type="slidenum">
              <a:rPr lang="en-US" altLang="en-US" smtClean="0"/>
              <a:pPr eaLnBrk="1" hangingPunct="1"/>
              <a:t>7</a:t>
            </a:fld>
            <a:endParaRPr lang="en-US" altLang="en-US" smtClean="0"/>
          </a:p>
        </p:txBody>
      </p:sp>
      <p:sp>
        <p:nvSpPr>
          <p:cNvPr id="922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a cautionary note</a:t>
            </a:r>
          </a:p>
        </p:txBody>
      </p:sp>
      <p:sp>
        <p:nvSpPr>
          <p:cNvPr id="922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Do NOT use an attributive speech tag like “he writes,” “she claims,” “she argues,” “he asserts,” etc. to introduce a quote that is NOT a complete sentence.</a:t>
            </a:r>
          </a:p>
          <a:p>
            <a:pPr eaLnBrk="1" hangingPunct="1">
              <a:buFont typeface="Wingdings" pitchFamily="2" charset="2"/>
              <a:buNone/>
            </a:pPr>
            <a:endParaRPr lang="en-US" sz="2400" smtClean="0">
              <a:solidFill>
                <a:srgbClr val="99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400" b="1" smtClean="0">
                <a:solidFill>
                  <a:srgbClr val="990000"/>
                </a:solidFill>
              </a:rPr>
              <a:t>INCORRECT: Rodriguez writes, “My parents, who are no longer my parents in a cultural sense.”</a:t>
            </a:r>
          </a:p>
          <a:p>
            <a:pPr eaLnBrk="1" hangingPunct="1">
              <a:buFont typeface="Wingdings" pitchFamily="2" charset="2"/>
              <a:buNone/>
            </a:pPr>
            <a:endParaRPr lang="en-US" sz="2600" b="1" smtClean="0">
              <a:solidFill>
                <a:srgbClr val="008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r>
              <a:rPr lang="en-US" sz="2600" b="1" smtClean="0">
                <a:solidFill>
                  <a:srgbClr val="990000"/>
                </a:solidFill>
              </a:rPr>
              <a:t>ALSO INEFFECTIVE: </a:t>
            </a:r>
            <a:r>
              <a:rPr lang="en-US" sz="2400" b="1" smtClean="0">
                <a:solidFill>
                  <a:srgbClr val="990000"/>
                </a:solidFill>
              </a:rPr>
              <a:t>Rodriguez writes, “My parents, who are no longer my parents in a cultural sense” in order to express the loss of family intimacy.</a:t>
            </a:r>
            <a:endParaRPr lang="en-US" sz="2600" b="1" smtClean="0">
              <a:solidFill>
                <a:srgbClr val="9900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en-US" sz="2600" b="1" smtClean="0">
              <a:solidFill>
                <a:srgbClr val="008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024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EE37F5-360E-472C-8990-FB9347EF95AD}" type="slidenum">
              <a:rPr lang="en-US" altLang="en-US" smtClean="0"/>
              <a:pPr eaLnBrk="1" hangingPunct="1"/>
              <a:t>8</a:t>
            </a:fld>
            <a:endParaRPr lang="en-US" altLang="en-US" smtClean="0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cautionary note 2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What’s the problem with following a speech tag with a non-sentence quote?</a:t>
            </a:r>
          </a:p>
          <a:p>
            <a:pPr eaLnBrk="1" hangingPunct="1">
              <a:lnSpc>
                <a:spcPct val="90000"/>
              </a:lnSpc>
            </a:pPr>
            <a:endParaRPr lang="en-US" sz="2800" smtClean="0"/>
          </a:p>
          <a:p>
            <a:pPr eaLnBrk="1" hangingPunct="1">
              <a:lnSpc>
                <a:spcPct val="90000"/>
              </a:lnSpc>
            </a:pPr>
            <a:r>
              <a:rPr lang="en-US" sz="2800" smtClean="0"/>
              <a:t>Speech verbs like say, assert, exclaim, ask, etc. take a full-sentence complement.  They “expect” a full sentence to follow them.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mtClean="0"/>
              <a:t>AP English Language and Composition: Glass</a:t>
            </a:r>
          </a:p>
        </p:txBody>
      </p:sp>
      <p:sp>
        <p:nvSpPr>
          <p:cNvPr id="1126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:p="http://schemas.openxmlformats.org/presentationml/2006/main" xmlns:r="http://schemas.openxmlformats.org/officeDocument/2006/relationships" xmlns:a="http://schemas.openxmlformats.org/drawingml/2006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DFE676-7C0E-4937-860D-8338DD26CEB3}" type="slidenum">
              <a:rPr lang="en-US" altLang="en-US" smtClean="0"/>
              <a:pPr eaLnBrk="1" hangingPunct="1"/>
              <a:t>9</a:t>
            </a:fld>
            <a:endParaRPr lang="en-US" altLang="en-US" smtClean="0"/>
          </a:p>
        </p:txBody>
      </p:sp>
      <p:sp>
        <p:nvSpPr>
          <p:cNvPr id="1126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Options for Integrating Quotations: cautionary note 3</a:t>
            </a:r>
          </a:p>
        </p:txBody>
      </p:sp>
      <p:sp>
        <p:nvSpPr>
          <p:cNvPr id="1126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800" smtClean="0"/>
              <a:t>Notice how ungrammatical and unfinished the following “sentences” sound: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smtClean="0"/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/>
              <a:t>		</a:t>
            </a:r>
            <a:r>
              <a:rPr lang="en-US" sz="2800" b="1" smtClean="0">
                <a:solidFill>
                  <a:srgbClr val="990000"/>
                </a:solidFill>
              </a:rPr>
              <a:t>Mukherjee says.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endParaRPr lang="en-US" sz="2800" b="1" smtClean="0">
              <a:solidFill>
                <a:srgbClr val="990000"/>
              </a:solidFill>
            </a:endParaRP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en-US" sz="2800" b="1" smtClean="0">
                <a:solidFill>
                  <a:srgbClr val="990000"/>
                </a:solidFill>
              </a:rPr>
              <a:t>		The girl said, “The grumpy man, who 	lives next 	door.”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etwork">
  <a:themeElements>
    <a:clrScheme name="Network 10">
      <a:dk1>
        <a:srgbClr val="000000"/>
      </a:dk1>
      <a:lt1>
        <a:srgbClr val="FFFFFF"/>
      </a:lt1>
      <a:dk2>
        <a:srgbClr val="330066"/>
      </a:dk2>
      <a:lt2>
        <a:srgbClr val="808080"/>
      </a:lt2>
      <a:accent1>
        <a:srgbClr val="CCCC00"/>
      </a:accent1>
      <a:accent2>
        <a:srgbClr val="669999"/>
      </a:accent2>
      <a:accent3>
        <a:srgbClr val="FFFFFF"/>
      </a:accent3>
      <a:accent4>
        <a:srgbClr val="000000"/>
      </a:accent4>
      <a:accent5>
        <a:srgbClr val="E2E2AA"/>
      </a:accent5>
      <a:accent6>
        <a:srgbClr val="5C8A8A"/>
      </a:accent6>
      <a:hlink>
        <a:srgbClr val="7E9CE8"/>
      </a:hlink>
      <a:folHlink>
        <a:srgbClr val="D8D8EC"/>
      </a:folHlink>
    </a:clrScheme>
    <a:fontScheme name="Network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Network 1">
        <a:dk1>
          <a:srgbClr val="4F747B"/>
        </a:dk1>
        <a:lt1>
          <a:srgbClr val="FFFFFF"/>
        </a:lt1>
        <a:dk2>
          <a:srgbClr val="000000"/>
        </a:dk2>
        <a:lt2>
          <a:srgbClr val="C0C0C0"/>
        </a:lt2>
        <a:accent1>
          <a:srgbClr val="859868"/>
        </a:accent1>
        <a:accent2>
          <a:srgbClr val="5F5F5F"/>
        </a:accent2>
        <a:accent3>
          <a:srgbClr val="AAAAAA"/>
        </a:accent3>
        <a:accent4>
          <a:srgbClr val="DADADA"/>
        </a:accent4>
        <a:accent5>
          <a:srgbClr val="C2CAB9"/>
        </a:accent5>
        <a:accent6>
          <a:srgbClr val="555555"/>
        </a:accent6>
        <a:hlink>
          <a:srgbClr val="5F5F5F"/>
        </a:hlink>
        <a:folHlink>
          <a:srgbClr val="BA121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2">
        <a:dk1>
          <a:srgbClr val="3C0000"/>
        </a:dk1>
        <a:lt1>
          <a:srgbClr val="FFFFFF"/>
        </a:lt1>
        <a:dk2>
          <a:srgbClr val="4D0B0B"/>
        </a:dk2>
        <a:lt2>
          <a:srgbClr val="FFFFFF"/>
        </a:lt2>
        <a:accent1>
          <a:srgbClr val="666633"/>
        </a:accent1>
        <a:accent2>
          <a:srgbClr val="CC3300"/>
        </a:accent2>
        <a:accent3>
          <a:srgbClr val="B2AAAA"/>
        </a:accent3>
        <a:accent4>
          <a:srgbClr val="DADADA"/>
        </a:accent4>
        <a:accent5>
          <a:srgbClr val="B8B8AD"/>
        </a:accent5>
        <a:accent6>
          <a:srgbClr val="B92D00"/>
        </a:accent6>
        <a:hlink>
          <a:srgbClr val="CC9900"/>
        </a:hlink>
        <a:folHlink>
          <a:srgbClr val="CCCC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3">
        <a:dk1>
          <a:srgbClr val="666699"/>
        </a:dk1>
        <a:lt1>
          <a:srgbClr val="FFFFFF"/>
        </a:lt1>
        <a:dk2>
          <a:srgbClr val="15192B"/>
        </a:dk2>
        <a:lt2>
          <a:srgbClr val="CCCCFF"/>
        </a:lt2>
        <a:accent1>
          <a:srgbClr val="4F893D"/>
        </a:accent1>
        <a:accent2>
          <a:srgbClr val="666699"/>
        </a:accent2>
        <a:accent3>
          <a:srgbClr val="AAABAC"/>
        </a:accent3>
        <a:accent4>
          <a:srgbClr val="DADADA"/>
        </a:accent4>
        <a:accent5>
          <a:srgbClr val="B2C4AF"/>
        </a:accent5>
        <a:accent6>
          <a:srgbClr val="5C5C8A"/>
        </a:accent6>
        <a:hlink>
          <a:srgbClr val="CC9900"/>
        </a:hlink>
        <a:folHlink>
          <a:srgbClr val="4837C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4">
        <a:dk1>
          <a:srgbClr val="666699"/>
        </a:dk1>
        <a:lt1>
          <a:srgbClr val="FFFFFF"/>
        </a:lt1>
        <a:dk2>
          <a:srgbClr val="86001A"/>
        </a:dk2>
        <a:lt2>
          <a:srgbClr val="CCCC66"/>
        </a:lt2>
        <a:accent1>
          <a:srgbClr val="FF3300"/>
        </a:accent1>
        <a:accent2>
          <a:srgbClr val="FF6600"/>
        </a:accent2>
        <a:accent3>
          <a:srgbClr val="C3AAAB"/>
        </a:accent3>
        <a:accent4>
          <a:srgbClr val="DADADA"/>
        </a:accent4>
        <a:accent5>
          <a:srgbClr val="FFADAA"/>
        </a:accent5>
        <a:accent6>
          <a:srgbClr val="E75C00"/>
        </a:accent6>
        <a:hlink>
          <a:srgbClr val="CC9900"/>
        </a:hlink>
        <a:folHlink>
          <a:srgbClr val="FF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5">
        <a:dk1>
          <a:srgbClr val="666699"/>
        </a:dk1>
        <a:lt1>
          <a:srgbClr val="FFFFFF"/>
        </a:lt1>
        <a:dk2>
          <a:srgbClr val="000054"/>
        </a:dk2>
        <a:lt2>
          <a:srgbClr val="FFFFFF"/>
        </a:lt2>
        <a:accent1>
          <a:srgbClr val="3333FF"/>
        </a:accent1>
        <a:accent2>
          <a:srgbClr val="006699"/>
        </a:accent2>
        <a:accent3>
          <a:srgbClr val="AAAAB3"/>
        </a:accent3>
        <a:accent4>
          <a:srgbClr val="DADADA"/>
        </a:accent4>
        <a:accent5>
          <a:srgbClr val="ADADFF"/>
        </a:accent5>
        <a:accent6>
          <a:srgbClr val="005C8A"/>
        </a:accent6>
        <a:hlink>
          <a:srgbClr val="669900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6">
        <a:dk1>
          <a:srgbClr val="808080"/>
        </a:dk1>
        <a:lt1>
          <a:srgbClr val="FFFFFF"/>
        </a:lt1>
        <a:dk2>
          <a:srgbClr val="30054B"/>
        </a:dk2>
        <a:lt2>
          <a:srgbClr val="FFFFFF"/>
        </a:lt2>
        <a:accent1>
          <a:srgbClr val="797B9B"/>
        </a:accent1>
        <a:accent2>
          <a:srgbClr val="6B4FB1"/>
        </a:accent2>
        <a:accent3>
          <a:srgbClr val="ADAAB1"/>
        </a:accent3>
        <a:accent4>
          <a:srgbClr val="DADADA"/>
        </a:accent4>
        <a:accent5>
          <a:srgbClr val="BEBFCB"/>
        </a:accent5>
        <a:accent6>
          <a:srgbClr val="6047A0"/>
        </a:accent6>
        <a:hlink>
          <a:srgbClr val="7AACCE"/>
        </a:hlink>
        <a:folHlink>
          <a:srgbClr val="D8D8E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7">
        <a:dk1>
          <a:srgbClr val="808080"/>
        </a:dk1>
        <a:lt1>
          <a:srgbClr val="FFFFCC"/>
        </a:lt1>
        <a:dk2>
          <a:srgbClr val="29527B"/>
        </a:dk2>
        <a:lt2>
          <a:srgbClr val="FFFFFF"/>
        </a:lt2>
        <a:accent1>
          <a:srgbClr val="CCCC00"/>
        </a:accent1>
        <a:accent2>
          <a:srgbClr val="669999"/>
        </a:accent2>
        <a:accent3>
          <a:srgbClr val="ACB3BF"/>
        </a:accent3>
        <a:accent4>
          <a:srgbClr val="DADAAE"/>
        </a:accent4>
        <a:accent5>
          <a:srgbClr val="E2E2AA"/>
        </a:accent5>
        <a:accent6>
          <a:srgbClr val="5C8A8A"/>
        </a:accent6>
        <a:hlink>
          <a:srgbClr val="D8D8EC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8">
        <a:dk1>
          <a:srgbClr val="666699"/>
        </a:dk1>
        <a:lt1>
          <a:srgbClr val="FFFFFF"/>
        </a:lt1>
        <a:dk2>
          <a:srgbClr val="476949"/>
        </a:dk2>
        <a:lt2>
          <a:srgbClr val="FFFFFF"/>
        </a:lt2>
        <a:accent1>
          <a:srgbClr val="CC6600"/>
        </a:accent1>
        <a:accent2>
          <a:srgbClr val="CC9900"/>
        </a:accent2>
        <a:accent3>
          <a:srgbClr val="B1B9B1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45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etwork 9">
        <a:dk1>
          <a:srgbClr val="000000"/>
        </a:dk1>
        <a:lt1>
          <a:srgbClr val="FFFFFF"/>
        </a:lt1>
        <a:dk2>
          <a:srgbClr val="7C1302"/>
        </a:dk2>
        <a:lt2>
          <a:srgbClr val="CC9900"/>
        </a:lt2>
        <a:accent1>
          <a:srgbClr val="CC9900"/>
        </a:accent1>
        <a:accent2>
          <a:srgbClr val="CC3300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B92D00"/>
        </a:accent6>
        <a:hlink>
          <a:srgbClr val="80808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etwork 10">
        <a:dk1>
          <a:srgbClr val="000000"/>
        </a:dk1>
        <a:lt1>
          <a:srgbClr val="FFFFFF"/>
        </a:lt1>
        <a:dk2>
          <a:srgbClr val="330066"/>
        </a:dk2>
        <a:lt2>
          <a:srgbClr val="808080"/>
        </a:lt2>
        <a:accent1>
          <a:srgbClr val="CCCC00"/>
        </a:accent1>
        <a:accent2>
          <a:srgbClr val="669999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5C8A8A"/>
        </a:accent6>
        <a:hlink>
          <a:srgbClr val="7E9CE8"/>
        </a:hlink>
        <a:folHlink>
          <a:srgbClr val="D8D8E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264</TotalTime>
  <Words>1605</Words>
  <Application>Microsoft Macintosh PowerPoint</Application>
  <PresentationFormat>On-screen Show (4:3)</PresentationFormat>
  <Paragraphs>151</Paragraphs>
  <Slides>21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Network</vt:lpstr>
      <vt:lpstr>Integrating quotations</vt:lpstr>
      <vt:lpstr>What works?</vt:lpstr>
      <vt:lpstr>What Works? 2</vt:lpstr>
      <vt:lpstr>Options for Integrating Quotations: #1 = Incorporate</vt:lpstr>
      <vt:lpstr>Options for Integrating Quotations: #1 = Incorporate 2</vt:lpstr>
      <vt:lpstr>Options for Integrating Quotations: #2 = attribute</vt:lpstr>
      <vt:lpstr>Options for Integrating Quotations: a cautionary note</vt:lpstr>
      <vt:lpstr>Options for Integrating Quotations: cautionary note 2</vt:lpstr>
      <vt:lpstr>Options for Integrating Quotations: cautionary note 3</vt:lpstr>
      <vt:lpstr>Options for Integrating Quotations: #3 = Use a sentence.</vt:lpstr>
      <vt:lpstr>Options for Integrating Quotations: Colon or comma?</vt:lpstr>
      <vt:lpstr>Punctuation Rules: The Basics</vt:lpstr>
      <vt:lpstr>Punctuation Rules: The Basics, 2</vt:lpstr>
      <vt:lpstr>Punctuation Rules: Commas and Periods</vt:lpstr>
      <vt:lpstr>Punctuation Rules: Colons and Semi-Colons</vt:lpstr>
      <vt:lpstr>Punctuation Rules: Question Marks, Exclamation Points, and Dashes</vt:lpstr>
      <vt:lpstr>Punctuation Rules: Question Marks, Exclamation Points, and Dashes</vt:lpstr>
      <vt:lpstr>Block Quotes: 4+ Lines</vt:lpstr>
      <vt:lpstr>Block Quotes: Usage Rules</vt:lpstr>
      <vt:lpstr>Block Quotes: Example</vt:lpstr>
      <vt:lpstr>Integrating quotations: fin!</vt:lpstr>
    </vt:vector>
  </TitlesOfParts>
  <Company>Family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Glass</dc:creator>
  <cp:lastModifiedBy>LAUSD User</cp:lastModifiedBy>
  <cp:revision>91</cp:revision>
  <dcterms:created xsi:type="dcterms:W3CDTF">2014-02-19T19:03:29Z</dcterms:created>
  <dcterms:modified xsi:type="dcterms:W3CDTF">2014-02-19T19:05:14Z</dcterms:modified>
</cp:coreProperties>
</file>