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1" r:id="rId5"/>
    <p:sldId id="292" r:id="rId6"/>
    <p:sldId id="293" r:id="rId7"/>
    <p:sldId id="299" r:id="rId8"/>
    <p:sldId id="300" r:id="rId9"/>
    <p:sldId id="267" r:id="rId10"/>
    <p:sldId id="301" r:id="rId11"/>
    <p:sldId id="302" r:id="rId12"/>
    <p:sldId id="303" r:id="rId13"/>
    <p:sldId id="304" r:id="rId14"/>
    <p:sldId id="308" r:id="rId15"/>
    <p:sldId id="309" r:id="rId16"/>
    <p:sldId id="310" r:id="rId17"/>
    <p:sldId id="311" r:id="rId18"/>
    <p:sldId id="313" r:id="rId19"/>
    <p:sldId id="317" r:id="rId20"/>
    <p:sldId id="318" r:id="rId21"/>
    <p:sldId id="320" r:id="rId22"/>
    <p:sldId id="322" r:id="rId23"/>
    <p:sldId id="323" r:id="rId24"/>
    <p:sldId id="324" r:id="rId25"/>
    <p:sldId id="325" r:id="rId26"/>
    <p:sldId id="327" r:id="rId27"/>
    <p:sldId id="328" r:id="rId28"/>
    <p:sldId id="329" r:id="rId29"/>
    <p:sldId id="330" r:id="rId30"/>
    <p:sldId id="33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D2F-0E9B-4F80-9158-10A37498E2D9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B21A3-915C-4B29-8802-4CD33085C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s.org/poet.php/prmPID/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s.org/poet.php/prmPID/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s.org/poet.php/prmPID/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ets.org/poet.php/prmPID/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etryfoundation.org/bio/langston-hugh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81885"/>
            <a:ext cx="9103962" cy="447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384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419600"/>
            <a:ext cx="8077200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3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</a:rPr>
              <a:t>Reciprocal Teaching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Purpose of Reciprocal Teaching Strategy:</a:t>
            </a:r>
          </a:p>
          <a:p>
            <a:pPr algn="ctr">
              <a:buNone/>
            </a:pPr>
            <a:endParaRPr lang="en-US" sz="900" dirty="0" smtClean="0"/>
          </a:p>
          <a:p>
            <a:pPr>
              <a:buNone/>
            </a:pPr>
            <a:r>
              <a:rPr lang="en-US" dirty="0" smtClean="0"/>
              <a:t>Reciprocal Teaching (</a:t>
            </a:r>
            <a:r>
              <a:rPr lang="en-US" dirty="0" err="1" smtClean="0"/>
              <a:t>Palinscar</a:t>
            </a:r>
            <a:r>
              <a:rPr lang="en-US" dirty="0" smtClean="0"/>
              <a:t> &amp; Brown 1984) is a guided reading comprehension strategy that encourages students to develop the skills that effective readers and learners do automatically (</a:t>
            </a:r>
            <a:r>
              <a:rPr lang="en-US" dirty="0" smtClean="0">
                <a:solidFill>
                  <a:srgbClr val="002060"/>
                </a:solidFill>
              </a:rPr>
              <a:t>summarize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question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clarify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2060"/>
                </a:solidFill>
              </a:rPr>
              <a:t>predict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Students use these four comprehension strategies on a common text, in pairs or small groups. Reciprocal Teaching can be used with fiction, non-fiction, prose or poetry.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800600"/>
            <a:ext cx="8077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Ask one  </a:t>
            </a:r>
            <a:r>
              <a:rPr lang="en-US" sz="3000" i="1" dirty="0" smtClean="0">
                <a:solidFill>
                  <a:srgbClr val="000066"/>
                </a:solidFill>
              </a:rPr>
              <a:t>on</a:t>
            </a:r>
            <a:r>
              <a:rPr lang="en-US" sz="3000" dirty="0" smtClean="0">
                <a:solidFill>
                  <a:srgbClr val="000066"/>
                </a:solidFill>
              </a:rPr>
              <a:t>- and one </a:t>
            </a:r>
            <a:r>
              <a:rPr lang="en-US" sz="3000" i="1" dirty="0" smtClean="0">
                <a:solidFill>
                  <a:srgbClr val="000066"/>
                </a:solidFill>
              </a:rPr>
              <a:t>under</a:t>
            </a:r>
            <a:r>
              <a:rPr lang="en-US" sz="30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0066"/>
                </a:solidFill>
              </a:rPr>
              <a:t>The answer for </a:t>
            </a:r>
            <a:r>
              <a:rPr lang="en-US" sz="2000" i="1" dirty="0" smtClean="0">
                <a:solidFill>
                  <a:srgbClr val="000066"/>
                </a:solidFill>
              </a:rPr>
              <a:t>on-the-surface</a:t>
            </a:r>
            <a:r>
              <a:rPr lang="en-US" sz="20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006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Write down words or ideas that need to be clarified. Discuss with your group.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clarified.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Give evidence for your prediction.</a:t>
            </a:r>
            <a:endParaRPr lang="en-US" sz="3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</a:t>
            </a:r>
            <a:r>
              <a:rPr lang="en-US" sz="1200" dirty="0" smtClean="0">
                <a:solidFill>
                  <a:srgbClr val="000066"/>
                </a:solidFill>
              </a:rPr>
              <a:t>.</a:t>
            </a:r>
            <a:endParaRPr lang="en-US" sz="12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clarified.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	</a:t>
            </a:r>
            <a:r>
              <a:rPr lang="en-US" sz="1900" dirty="0" smtClean="0"/>
              <a:t>Does it dry up</a:t>
            </a:r>
          </a:p>
          <a:p>
            <a:pPr>
              <a:buNone/>
            </a:pPr>
            <a:r>
              <a:rPr lang="en-US" sz="1900" dirty="0" smtClean="0"/>
              <a:t>      				like a raisin in the sun?</a:t>
            </a:r>
          </a:p>
          <a:p>
            <a:pPr>
              <a:buNone/>
            </a:pPr>
            <a:r>
              <a:rPr lang="en-US" sz="1900" dirty="0" smtClean="0"/>
              <a:t>     			 	Or fester like a sore—</a:t>
            </a:r>
          </a:p>
          <a:p>
            <a:pPr>
              <a:buNone/>
            </a:pPr>
            <a:r>
              <a:rPr lang="en-US" sz="1900" dirty="0" smtClean="0"/>
              <a:t>      				And then run?</a:t>
            </a:r>
          </a:p>
          <a:p>
            <a:pPr>
              <a:buNone/>
            </a:pPr>
            <a:r>
              <a:rPr lang="en-US" sz="1900" dirty="0" smtClean="0"/>
              <a:t>      				Does it stink like rotten meat?</a:t>
            </a:r>
          </a:p>
          <a:p>
            <a:pPr>
              <a:buNone/>
            </a:pPr>
            <a:r>
              <a:rPr lang="en-US" sz="1900" dirty="0" smtClean="0"/>
              <a:t>     				 Or crust and sugar over—</a:t>
            </a:r>
          </a:p>
          <a:p>
            <a:pPr>
              <a:buNone/>
            </a:pPr>
            <a:r>
              <a:rPr lang="en-US" sz="1900" dirty="0" smtClean="0"/>
              <a:t>      				like a syrupy </a:t>
            </a:r>
            <a:r>
              <a:rPr lang="en-US" sz="1900" dirty="0" smtClean="0"/>
              <a:t>sweet?</a:t>
            </a: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clarified.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	</a:t>
            </a:r>
            <a:r>
              <a:rPr lang="en-US" sz="1900" dirty="0" smtClean="0"/>
              <a:t>Does it dry up</a:t>
            </a:r>
          </a:p>
          <a:p>
            <a:pPr>
              <a:buNone/>
            </a:pPr>
            <a:r>
              <a:rPr lang="en-US" sz="1900" dirty="0" smtClean="0"/>
              <a:t>      				like a raisin in the sun?</a:t>
            </a:r>
          </a:p>
          <a:p>
            <a:pPr>
              <a:buNone/>
            </a:pPr>
            <a:r>
              <a:rPr lang="en-US" sz="1900" dirty="0" smtClean="0"/>
              <a:t>     			 	Or fester like a sore—</a:t>
            </a:r>
          </a:p>
          <a:p>
            <a:pPr>
              <a:buNone/>
            </a:pPr>
            <a:r>
              <a:rPr lang="en-US" sz="1900" dirty="0" smtClean="0"/>
              <a:t>      				And then run?</a:t>
            </a:r>
          </a:p>
          <a:p>
            <a:pPr>
              <a:buNone/>
            </a:pPr>
            <a:r>
              <a:rPr lang="en-US" sz="1900" dirty="0" smtClean="0"/>
              <a:t>      				Does it stink like rotten meat?</a:t>
            </a:r>
          </a:p>
          <a:p>
            <a:pPr>
              <a:buNone/>
            </a:pPr>
            <a:r>
              <a:rPr lang="en-US" sz="1900" dirty="0" smtClean="0"/>
              <a:t>     				 Or crust and sugar over—</a:t>
            </a:r>
          </a:p>
          <a:p>
            <a:pPr>
              <a:buNone/>
            </a:pPr>
            <a:r>
              <a:rPr lang="en-US" sz="1900" dirty="0" smtClean="0"/>
              <a:t>      				like a syrupy </a:t>
            </a:r>
            <a:r>
              <a:rPr lang="en-US" sz="1900" dirty="0" smtClean="0"/>
              <a:t>sweet?</a:t>
            </a: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				</a:t>
            </a:r>
            <a:r>
              <a:rPr lang="en-US" sz="2000" dirty="0" smtClean="0"/>
              <a:t>Maybe it just sags</a:t>
            </a:r>
          </a:p>
          <a:p>
            <a:pPr>
              <a:buNone/>
            </a:pPr>
            <a:r>
              <a:rPr lang="en-US" sz="2000" dirty="0" smtClean="0"/>
              <a:t>     				 like a heavy load.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	</a:t>
            </a:r>
            <a:r>
              <a:rPr lang="en-US" sz="1900" dirty="0" smtClean="0"/>
              <a:t>Does it dry up</a:t>
            </a:r>
          </a:p>
          <a:p>
            <a:pPr>
              <a:buNone/>
            </a:pPr>
            <a:r>
              <a:rPr lang="en-US" sz="1900" dirty="0" smtClean="0"/>
              <a:t>      				like a raisin in the sun?</a:t>
            </a:r>
          </a:p>
          <a:p>
            <a:pPr>
              <a:buNone/>
            </a:pPr>
            <a:r>
              <a:rPr lang="en-US" sz="1900" dirty="0" smtClean="0"/>
              <a:t>     			 	Or fester like a sore—</a:t>
            </a:r>
          </a:p>
          <a:p>
            <a:pPr>
              <a:buNone/>
            </a:pPr>
            <a:r>
              <a:rPr lang="en-US" sz="1900" dirty="0" smtClean="0"/>
              <a:t>      				And then run?</a:t>
            </a:r>
          </a:p>
          <a:p>
            <a:pPr>
              <a:buNone/>
            </a:pPr>
            <a:r>
              <a:rPr lang="en-US" sz="1900" dirty="0" smtClean="0"/>
              <a:t>      				Does it stink like rotten meat?</a:t>
            </a:r>
          </a:p>
          <a:p>
            <a:pPr>
              <a:buNone/>
            </a:pPr>
            <a:r>
              <a:rPr lang="en-US" sz="1900" dirty="0" smtClean="0"/>
              <a:t>     				 Or crust and sugar over—</a:t>
            </a:r>
          </a:p>
          <a:p>
            <a:pPr>
              <a:buNone/>
            </a:pPr>
            <a:r>
              <a:rPr lang="en-US" sz="1900" dirty="0" smtClean="0"/>
              <a:t>      				like a syrupy </a:t>
            </a:r>
            <a:r>
              <a:rPr lang="en-US" sz="1900" dirty="0" smtClean="0"/>
              <a:t>sweet?</a:t>
            </a: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				</a:t>
            </a:r>
            <a:r>
              <a:rPr lang="en-US" sz="2000" dirty="0" smtClean="0"/>
              <a:t>Maybe it just sags</a:t>
            </a:r>
          </a:p>
          <a:p>
            <a:pPr>
              <a:buNone/>
            </a:pPr>
            <a:r>
              <a:rPr lang="en-US" sz="2000" dirty="0" smtClean="0"/>
              <a:t>     				 like a heavy load.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i="1" dirty="0" smtClean="0"/>
              <a:t> Or does it explode?</a:t>
            </a:r>
            <a:endParaRPr lang="en-US" sz="20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to a dream deferred?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Making a Fist</a:t>
            </a:r>
            <a:r>
              <a:rPr lang="en-US" sz="2000" cap="all" dirty="0" smtClean="0"/>
              <a:t/>
            </a:r>
            <a:br>
              <a:rPr lang="en-US" sz="2000" cap="all" dirty="0" smtClean="0"/>
            </a:br>
            <a:r>
              <a:rPr lang="en-US" sz="1800" dirty="0" smtClean="0"/>
              <a:t>by </a:t>
            </a:r>
            <a:r>
              <a:rPr lang="en-US" sz="1800" dirty="0" smtClean="0">
                <a:hlinkClick r:id="rId2"/>
              </a:rPr>
              <a:t>Naomi </a:t>
            </a:r>
            <a:r>
              <a:rPr lang="en-US" sz="1800" dirty="0" err="1" smtClean="0">
                <a:hlinkClick r:id="rId2"/>
              </a:rPr>
              <a:t>Shihab</a:t>
            </a:r>
            <a:r>
              <a:rPr lang="en-US" sz="1800" dirty="0" smtClean="0">
                <a:hlinkClick r:id="rId2"/>
              </a:rPr>
              <a:t> Nye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52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Making a Fist</a:t>
            </a:r>
            <a:r>
              <a:rPr lang="en-US" sz="2000" cap="all" dirty="0" smtClean="0"/>
              <a:t/>
            </a:r>
            <a:br>
              <a:rPr lang="en-US" sz="2000" cap="all" dirty="0" smtClean="0"/>
            </a:br>
            <a:r>
              <a:rPr lang="en-US" sz="1800" dirty="0" smtClean="0"/>
              <a:t>by </a:t>
            </a:r>
            <a:r>
              <a:rPr lang="en-US" sz="1800" dirty="0" smtClean="0">
                <a:hlinkClick r:id="rId2"/>
              </a:rPr>
              <a:t>Naomi </a:t>
            </a:r>
            <a:r>
              <a:rPr lang="en-US" sz="1800" dirty="0" err="1" smtClean="0">
                <a:hlinkClick r:id="rId2"/>
              </a:rPr>
              <a:t>Shihab</a:t>
            </a:r>
            <a:r>
              <a:rPr lang="en-US" sz="1800" dirty="0" smtClean="0">
                <a:hlinkClick r:id="rId2"/>
              </a:rPr>
              <a:t> Nye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52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1600200"/>
            <a:ext cx="5029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For the first time, on the road north of Tampico, </a:t>
            </a:r>
          </a:p>
          <a:p>
            <a:r>
              <a:rPr lang="en-US" sz="1500" dirty="0" smtClean="0"/>
              <a:t>I felt the life sliding out of me, </a:t>
            </a:r>
          </a:p>
          <a:p>
            <a:r>
              <a:rPr lang="en-US" sz="1500" dirty="0" smtClean="0"/>
              <a:t>a drum in the desert, harder and harder to hear. </a:t>
            </a:r>
          </a:p>
          <a:p>
            <a:r>
              <a:rPr lang="en-US" sz="1500" dirty="0" smtClean="0"/>
              <a:t>I was seven, I lay in the car </a:t>
            </a:r>
          </a:p>
          <a:p>
            <a:r>
              <a:rPr lang="en-US" sz="1500" dirty="0" smtClean="0"/>
              <a:t>watching palm trees swirl a sickening pattern past the glass. </a:t>
            </a:r>
          </a:p>
          <a:p>
            <a:r>
              <a:rPr lang="en-US" sz="1500" dirty="0" smtClean="0"/>
              <a:t>My stomach was a melon split wide inside my skin. </a:t>
            </a:r>
          </a:p>
          <a:p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Making a Fist</a:t>
            </a:r>
            <a:r>
              <a:rPr lang="en-US" sz="2000" cap="all" dirty="0" smtClean="0"/>
              <a:t/>
            </a:r>
            <a:br>
              <a:rPr lang="en-US" sz="2000" cap="all" dirty="0" smtClean="0"/>
            </a:br>
            <a:r>
              <a:rPr lang="en-US" sz="1800" dirty="0" smtClean="0"/>
              <a:t>by </a:t>
            </a:r>
            <a:r>
              <a:rPr lang="en-US" sz="1800" dirty="0" smtClean="0">
                <a:hlinkClick r:id="rId2"/>
              </a:rPr>
              <a:t>Naomi </a:t>
            </a:r>
            <a:r>
              <a:rPr lang="en-US" sz="1800" dirty="0" err="1" smtClean="0">
                <a:hlinkClick r:id="rId2"/>
              </a:rPr>
              <a:t>Shihab</a:t>
            </a:r>
            <a:r>
              <a:rPr lang="en-US" sz="1800" dirty="0" smtClean="0">
                <a:hlinkClick r:id="rId2"/>
              </a:rPr>
              <a:t> Nye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52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1600200"/>
            <a:ext cx="5029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For the first time, on the road north of Tampico, </a:t>
            </a:r>
          </a:p>
          <a:p>
            <a:r>
              <a:rPr lang="en-US" sz="1500" dirty="0" smtClean="0"/>
              <a:t>I felt the life sliding out of me, </a:t>
            </a:r>
          </a:p>
          <a:p>
            <a:r>
              <a:rPr lang="en-US" sz="1500" dirty="0" smtClean="0"/>
              <a:t>a drum in the desert, harder and harder to hear. </a:t>
            </a:r>
          </a:p>
          <a:p>
            <a:r>
              <a:rPr lang="en-US" sz="1500" dirty="0" smtClean="0"/>
              <a:t>I was seven, I lay in the car </a:t>
            </a:r>
          </a:p>
          <a:p>
            <a:r>
              <a:rPr lang="en-US" sz="1500" dirty="0" smtClean="0"/>
              <a:t>watching palm trees swirl a sickening pattern past the glass. </a:t>
            </a:r>
          </a:p>
          <a:p>
            <a:r>
              <a:rPr lang="en-US" sz="1500" dirty="0" smtClean="0"/>
              <a:t>My stomach was a melon split wide inside my skin. </a:t>
            </a:r>
          </a:p>
          <a:p>
            <a:endParaRPr lang="en-US" sz="1500" dirty="0" smtClean="0"/>
          </a:p>
          <a:p>
            <a:r>
              <a:rPr lang="en-US" sz="1500" dirty="0" smtClean="0"/>
              <a:t>"How do you know if you are going to die?" </a:t>
            </a:r>
          </a:p>
          <a:p>
            <a:r>
              <a:rPr lang="en-US" sz="1500" dirty="0" smtClean="0"/>
              <a:t>I begged my mother. </a:t>
            </a:r>
          </a:p>
          <a:p>
            <a:r>
              <a:rPr lang="en-US" sz="1500" dirty="0" smtClean="0"/>
              <a:t>We had been traveling for days. </a:t>
            </a:r>
          </a:p>
          <a:p>
            <a:r>
              <a:rPr lang="en-US" sz="1500" dirty="0" smtClean="0"/>
              <a:t>With strange confidence she answered, </a:t>
            </a:r>
          </a:p>
          <a:p>
            <a:r>
              <a:rPr lang="en-US" sz="1500" dirty="0" smtClean="0"/>
              <a:t>"When you can no longer make a fist." </a:t>
            </a:r>
          </a:p>
          <a:p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204788"/>
            <a:ext cx="576262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Making a Fist</a:t>
            </a:r>
            <a:r>
              <a:rPr lang="en-US" sz="2000" cap="all" dirty="0" smtClean="0"/>
              <a:t/>
            </a:r>
            <a:br>
              <a:rPr lang="en-US" sz="2000" cap="all" dirty="0" smtClean="0"/>
            </a:br>
            <a:r>
              <a:rPr lang="en-US" sz="1800" dirty="0" smtClean="0"/>
              <a:t>by </a:t>
            </a:r>
            <a:r>
              <a:rPr lang="en-US" sz="1800" dirty="0" smtClean="0">
                <a:hlinkClick r:id="rId2"/>
              </a:rPr>
              <a:t>Naomi </a:t>
            </a:r>
            <a:r>
              <a:rPr lang="en-US" sz="1800" dirty="0" err="1" smtClean="0">
                <a:hlinkClick r:id="rId2"/>
              </a:rPr>
              <a:t>Shihab</a:t>
            </a:r>
            <a:r>
              <a:rPr lang="en-US" sz="1800" dirty="0" smtClean="0">
                <a:hlinkClick r:id="rId2"/>
              </a:rPr>
              <a:t> Nye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9254" y="0"/>
            <a:ext cx="23247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002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 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19812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2133600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Ask one  </a:t>
            </a:r>
            <a:r>
              <a:rPr lang="en-US" sz="1400" i="1" dirty="0" smtClean="0">
                <a:solidFill>
                  <a:srgbClr val="000066"/>
                </a:solidFill>
              </a:rPr>
              <a:t>on</a:t>
            </a:r>
            <a:r>
              <a:rPr lang="en-US" sz="1400" dirty="0" smtClean="0">
                <a:solidFill>
                  <a:srgbClr val="000066"/>
                </a:solidFill>
              </a:rPr>
              <a:t>- and one </a:t>
            </a:r>
            <a:r>
              <a:rPr lang="en-US" sz="1400" i="1" dirty="0" smtClean="0">
                <a:solidFill>
                  <a:srgbClr val="000066"/>
                </a:solidFill>
              </a:rPr>
              <a:t>under</a:t>
            </a:r>
            <a:r>
              <a:rPr lang="en-US" sz="14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The answer for </a:t>
            </a:r>
            <a:r>
              <a:rPr lang="en-US" sz="1400" i="1" dirty="0" smtClean="0">
                <a:solidFill>
                  <a:srgbClr val="000066"/>
                </a:solidFill>
              </a:rPr>
              <a:t>on-the-surface</a:t>
            </a:r>
            <a:r>
              <a:rPr lang="en-US" sz="14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18288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0"/>
            <a:ext cx="1676400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Predict what is likely to happen.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66"/>
                </a:solidFill>
              </a:rPr>
              <a:t>Give evidence for your prediction.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52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1600200"/>
            <a:ext cx="50292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For the first time, on the road north of Tampico, </a:t>
            </a:r>
          </a:p>
          <a:p>
            <a:r>
              <a:rPr lang="en-US" sz="1500" dirty="0" smtClean="0"/>
              <a:t>I felt the life sliding out of me, </a:t>
            </a:r>
          </a:p>
          <a:p>
            <a:r>
              <a:rPr lang="en-US" sz="1500" dirty="0" smtClean="0"/>
              <a:t>a drum in the desert, harder and harder to hear. </a:t>
            </a:r>
          </a:p>
          <a:p>
            <a:r>
              <a:rPr lang="en-US" sz="1500" dirty="0" smtClean="0"/>
              <a:t>I was seven, I lay in the car </a:t>
            </a:r>
          </a:p>
          <a:p>
            <a:r>
              <a:rPr lang="en-US" sz="1500" dirty="0" smtClean="0"/>
              <a:t>watching palm trees swirl a sickening pattern past the glass. </a:t>
            </a:r>
          </a:p>
          <a:p>
            <a:r>
              <a:rPr lang="en-US" sz="1500" dirty="0" smtClean="0"/>
              <a:t>My stomach was a melon split wide inside my skin. </a:t>
            </a:r>
          </a:p>
          <a:p>
            <a:endParaRPr lang="en-US" sz="1500" dirty="0" smtClean="0"/>
          </a:p>
          <a:p>
            <a:r>
              <a:rPr lang="en-US" sz="1500" dirty="0" smtClean="0"/>
              <a:t>"How do you know if you are going to die?" </a:t>
            </a:r>
          </a:p>
          <a:p>
            <a:r>
              <a:rPr lang="en-US" sz="1500" dirty="0" smtClean="0"/>
              <a:t>I begged my mother. </a:t>
            </a:r>
          </a:p>
          <a:p>
            <a:r>
              <a:rPr lang="en-US" sz="1500" dirty="0" smtClean="0"/>
              <a:t>We had been traveling for days. </a:t>
            </a:r>
          </a:p>
          <a:p>
            <a:r>
              <a:rPr lang="en-US" sz="1500" dirty="0" smtClean="0"/>
              <a:t>With strange confidence she answered, </a:t>
            </a:r>
          </a:p>
          <a:p>
            <a:r>
              <a:rPr lang="en-US" sz="1500" dirty="0" smtClean="0"/>
              <a:t>"When you can no longer make a fist." </a:t>
            </a:r>
          </a:p>
          <a:p>
            <a:endParaRPr lang="en-US" sz="1500" dirty="0" smtClean="0"/>
          </a:p>
          <a:p>
            <a:r>
              <a:rPr lang="en-US" sz="1500" dirty="0" smtClean="0"/>
              <a:t>Years later I smile to think of that journey, </a:t>
            </a:r>
          </a:p>
          <a:p>
            <a:r>
              <a:rPr lang="en-US" sz="1500" dirty="0" smtClean="0"/>
              <a:t>the borders we must cross separately, </a:t>
            </a:r>
          </a:p>
          <a:p>
            <a:r>
              <a:rPr lang="en-US" sz="1500" dirty="0" smtClean="0"/>
              <a:t>stamped with our unanswerable woes. </a:t>
            </a:r>
          </a:p>
          <a:p>
            <a:r>
              <a:rPr lang="en-US" sz="1500" dirty="0" smtClean="0"/>
              <a:t>I who did not die, who am still living, </a:t>
            </a:r>
          </a:p>
          <a:p>
            <a:r>
              <a:rPr lang="en-US" sz="1500" dirty="0" smtClean="0"/>
              <a:t>still lying in the backseat behind all my questions, </a:t>
            </a:r>
          </a:p>
          <a:p>
            <a:r>
              <a:rPr lang="en-US" sz="1500" dirty="0" smtClean="0"/>
              <a:t>clenching and opening one small hand. 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4800600"/>
            <a:ext cx="8077200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Restate the text in your own words.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Explain what you read in two or three sentences.</a:t>
            </a:r>
            <a:endParaRPr lang="en-US" sz="3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4800600"/>
            <a:ext cx="8077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Ask one  </a:t>
            </a:r>
            <a:r>
              <a:rPr lang="en-US" sz="3000" i="1" dirty="0" smtClean="0">
                <a:solidFill>
                  <a:srgbClr val="000066"/>
                </a:solidFill>
              </a:rPr>
              <a:t>on</a:t>
            </a:r>
            <a:r>
              <a:rPr lang="en-US" sz="3000" dirty="0" smtClean="0">
                <a:solidFill>
                  <a:srgbClr val="000066"/>
                </a:solidFill>
              </a:rPr>
              <a:t>- and one </a:t>
            </a:r>
            <a:r>
              <a:rPr lang="en-US" sz="3000" i="1" dirty="0" smtClean="0">
                <a:solidFill>
                  <a:srgbClr val="000066"/>
                </a:solidFill>
              </a:rPr>
              <a:t>under</a:t>
            </a:r>
            <a:r>
              <a:rPr lang="en-US" sz="3000" dirty="0" smtClean="0">
                <a:solidFill>
                  <a:srgbClr val="000066"/>
                </a:solidFill>
              </a:rPr>
              <a:t>-the-surface question.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0066"/>
                </a:solidFill>
              </a:rPr>
              <a:t>The answer for </a:t>
            </a:r>
            <a:r>
              <a:rPr lang="en-US" sz="2000" i="1" dirty="0" smtClean="0">
                <a:solidFill>
                  <a:srgbClr val="000066"/>
                </a:solidFill>
              </a:rPr>
              <a:t>on-the-surface</a:t>
            </a:r>
            <a:r>
              <a:rPr lang="en-US" sz="2000" dirty="0" smtClean="0">
                <a:solidFill>
                  <a:srgbClr val="000066"/>
                </a:solidFill>
              </a:rPr>
              <a:t> questions can be found right in the text.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4800600"/>
            <a:ext cx="8305800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Write down words or ideas that need to be clarified Discuss with your group.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4800600"/>
            <a:ext cx="8077200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Predict what is likely to happen next and later.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>
                <a:solidFill>
                  <a:srgbClr val="000066"/>
                </a:solidFill>
              </a:rPr>
              <a:t>Give evidence for your prediction.</a:t>
            </a:r>
            <a:endParaRPr lang="en-US" sz="3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dirty="0" smtClean="0"/>
              <a:t>“Harlem”</a:t>
            </a:r>
          </a:p>
          <a:p>
            <a:r>
              <a:rPr lang="en-US" dirty="0" smtClean="0"/>
              <a:t>By Langston Hughes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Harlem</a:t>
            </a:r>
            <a:br>
              <a:rPr lang="en-US" sz="2900" dirty="0"/>
            </a:br>
            <a:r>
              <a:rPr lang="en-US" sz="2000" cap="all" dirty="0"/>
              <a:t>BY </a:t>
            </a:r>
            <a:r>
              <a:rPr lang="en-US" sz="2000" cap="all" dirty="0">
                <a:hlinkClick r:id="rId2"/>
              </a:rPr>
              <a:t>LANGSTON HUGHES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1228</Words>
  <Application>Microsoft Office PowerPoint</Application>
  <PresentationFormat>On-screen Show (4:3)</PresentationFormat>
  <Paragraphs>390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Reciprocal Teaching</vt:lpstr>
      <vt:lpstr>Reciprocal Teaching </vt:lpstr>
      <vt:lpstr>Slide 3</vt:lpstr>
      <vt:lpstr>Slide 4</vt:lpstr>
      <vt:lpstr>Slide 5</vt:lpstr>
      <vt:lpstr>Slide 6</vt:lpstr>
      <vt:lpstr>Slide 7</vt:lpstr>
      <vt:lpstr>Reciprocal Teaching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Harlem BY LANGSTON HUGHES </vt:lpstr>
      <vt:lpstr>Making a Fist by Naomi Shihab Nye </vt:lpstr>
      <vt:lpstr>Making a Fist by Naomi Shihab Nye </vt:lpstr>
      <vt:lpstr>Making a Fist by Naomi Shihab Nye </vt:lpstr>
      <vt:lpstr>Making a Fist by Naomi Shihab Nye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Reciprocal Teaching</dc:title>
  <dc:creator>lausd_user</dc:creator>
  <cp:lastModifiedBy>lausd_user</cp:lastModifiedBy>
  <cp:revision>9</cp:revision>
  <dcterms:created xsi:type="dcterms:W3CDTF">2014-03-11T16:30:13Z</dcterms:created>
  <dcterms:modified xsi:type="dcterms:W3CDTF">2014-03-13T16:50:02Z</dcterms:modified>
</cp:coreProperties>
</file>